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2" r:id="rId4"/>
    <p:sldId id="259" r:id="rId5"/>
    <p:sldId id="260" r:id="rId6"/>
    <p:sldId id="261" r:id="rId7"/>
    <p:sldId id="262" r:id="rId8"/>
    <p:sldId id="263" r:id="rId9"/>
    <p:sldId id="284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6" r:id="rId18"/>
    <p:sldId id="272" r:id="rId19"/>
    <p:sldId id="274" r:id="rId20"/>
    <p:sldId id="279" r:id="rId21"/>
    <p:sldId id="281" r:id="rId22"/>
    <p:sldId id="273" r:id="rId23"/>
    <p:sldId id="275" r:id="rId24"/>
    <p:sldId id="283" r:id="rId25"/>
    <p:sldId id="277" r:id="rId26"/>
    <p:sldId id="280" r:id="rId27"/>
    <p:sldId id="25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wner" initials="O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20T15:33:12.132" idx="2">
    <p:pos x="10" y="10"/>
    <p:text>not sure where to place this slide yet
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7B0FF-1C44-4DD7-8DD3-FC7E890FC5E6}" type="datetimeFigureOut">
              <a:rPr lang="en-US"/>
              <a:pPr>
                <a:defRPr/>
              </a:pPr>
              <a:t>1/22/2013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A47A4-CE55-441E-ABB0-56F0D3F65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4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1E3FE-8E00-4CE9-9795-7759E427ABCB}" type="datetimeFigureOut">
              <a:rPr lang="en-US"/>
              <a:pPr>
                <a:defRPr/>
              </a:pPr>
              <a:t>1/22/2013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B68AD-B812-4059-A49D-CA56CD6C4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3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E76F2-1E1A-4DB2-ABF4-07A4C2914F63}" type="datetimeFigureOut">
              <a:rPr lang="en-US"/>
              <a:pPr>
                <a:defRPr/>
              </a:pPr>
              <a:t>1/22/2013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FBDA1-9CB4-4A00-A17F-9C72C32CA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2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59D8-8048-4387-B152-518E878FCBC2}" type="datetimeFigureOut">
              <a:rPr lang="en-US"/>
              <a:pPr>
                <a:defRPr/>
              </a:pPr>
              <a:t>1/22/2013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F9247-F4C6-4599-8A6E-4668840AC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1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9937-92DC-44D1-B737-9CE9EC8163F2}" type="datetimeFigureOut">
              <a:rPr lang="en-US"/>
              <a:pPr>
                <a:defRPr/>
              </a:pPr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9AE04-5988-426F-885C-AF6426822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15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BD163-5122-4971-9E4F-5015D11A8DBC}" type="datetimeFigureOut">
              <a:rPr lang="en-US"/>
              <a:pPr>
                <a:defRPr/>
              </a:pPr>
              <a:t>1/22/2013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A0B41-09F6-41A6-9A5B-906B5BBEC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2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EB1E-314D-4D8E-9098-37AAC9165851}" type="datetimeFigureOut">
              <a:rPr lang="en-US"/>
              <a:pPr>
                <a:defRPr/>
              </a:pPr>
              <a:t>1/22/2013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A39C2-4CDF-470E-91E2-BA36B58F4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7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037C1-66CF-4087-AD9A-485F18CD3C19}" type="datetimeFigureOut">
              <a:rPr lang="en-US"/>
              <a:pPr>
                <a:defRPr/>
              </a:pPr>
              <a:t>1/22/2013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F5D44-253F-4FEE-85AF-6B7A2CB3F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3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973DC-41CF-47B5-8F24-9A1F5952694F}" type="datetimeFigureOut">
              <a:rPr lang="en-US"/>
              <a:pPr>
                <a:defRPr/>
              </a:pPr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ED090-75D5-40E2-AC1B-3CF29AAE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1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6BFD0-4F61-4F0B-B685-BBC3E008A01B}" type="datetimeFigureOut">
              <a:rPr lang="en-US"/>
              <a:pPr>
                <a:defRPr/>
              </a:pPr>
              <a:t>1/22/2013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B35AD-58EF-47A2-B818-E9DAC525A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9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6912-4515-4E62-87F9-4731B3B24875}" type="datetimeFigureOut">
              <a:rPr lang="en-US"/>
              <a:pPr>
                <a:defRPr/>
              </a:pPr>
              <a:t>1/22/2013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DC2B1-1A22-4A7D-A237-738CD4E3E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2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F30863-7452-4BE5-909D-27FCE6F4BB53}" type="datetimeFigureOut">
              <a:rPr lang="en-US"/>
              <a:pPr>
                <a:defRPr/>
              </a:pPr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01704C-3EF0-476A-A45D-AE30F779E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ma"/><Relationship Id="rId7" Type="http://schemas.openxmlformats.org/officeDocument/2006/relationships/image" Target="../media/image4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llofmjamaica.com/images/hurricane-preparedness-week.jpg" TargetMode="External"/><Relationship Id="rId3" Type="http://schemas.openxmlformats.org/officeDocument/2006/relationships/hyperlink" Target="http://ehsjournal.org/wp-content/uploads/2010/07/NOAA-Hurricane-Ivan-09-15-2004-1515z.jpg" TargetMode="External"/><Relationship Id="rId7" Type="http://schemas.openxmlformats.org/officeDocument/2006/relationships/hyperlink" Target="http://worldlywise.pbworks.com/f/1271536572/cyclone_map.gif" TargetMode="External"/><Relationship Id="rId2" Type="http://schemas.openxmlformats.org/officeDocument/2006/relationships/hyperlink" Target="http://geology.com/hurricanes/named-hurricane-fran.gi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asa.gov/images/content/138612main_okelley_graph_lg.jpg" TargetMode="External"/><Relationship Id="rId11" Type="http://schemas.openxmlformats.org/officeDocument/2006/relationships/hyperlink" Target="http://ttnewsflash.com/wp-content/uploads/2012/10/Hurricane-names.jpg" TargetMode="External"/><Relationship Id="rId5" Type="http://schemas.openxmlformats.org/officeDocument/2006/relationships/hyperlink" Target="http://hurricanehazel.ca/test_hurricane_knowledge/eyewall.jpg" TargetMode="External"/><Relationship Id="rId10" Type="http://schemas.openxmlformats.org/officeDocument/2006/relationships/hyperlink" Target="http://image.shutterstock.com/display_pic_with_logo/484810/484810,1274896595,6/stock-vector-hurricane-warning-icon-isolated-on-white-vector-53935906.jpg" TargetMode="External"/><Relationship Id="rId4" Type="http://schemas.openxmlformats.org/officeDocument/2006/relationships/hyperlink" Target="http://www.broughton-jnr.lincs.sch.uk/_/rsrc/1248620248492/for-children/geography/hurricanes/hurric5.gif.gif" TargetMode="External"/><Relationship Id="rId9" Type="http://schemas.openxmlformats.org/officeDocument/2006/relationships/hyperlink" Target="http://upload.wikimedia.org/wikipedia/commons/thumb/3/3b/Ekman_spirale.svg/200px-Ekman_spirale.svg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r>
              <a:rPr lang="en-US" sz="6000" b="1" dirty="0" smtClean="0">
                <a:solidFill>
                  <a:srgbClr val="FFC000"/>
                </a:solidFill>
              </a:rPr>
              <a:t>HURRICANES</a:t>
            </a:r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299085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2924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01 Rock You Like a Hurrican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66000" end="180080.777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00" y="6192531"/>
            <a:ext cx="683342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8"/>
    </mc:Choice>
    <mc:Fallback xmlns="">
      <p:transition spd="slow" advTm="11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  <p:extLst>
    <p:ext uri="{E180D4A7-C9FB-4DFB-919C-405C955672EB}">
      <p14:showEvtLst xmlns:p14="http://schemas.microsoft.com/office/powerpoint/2010/main">
        <p14:playEvt time="4615" objId="4"/>
        <p14:stopEvt time="11271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HURRICANE MOVEMENT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Hurricane Path: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Swing north </a:t>
            </a:r>
            <a:r>
              <a:rPr lang="en-US" dirty="0" smtClean="0">
                <a:solidFill>
                  <a:schemeClr val="bg1"/>
                </a:solidFill>
              </a:rPr>
              <a:t>around the subtropical high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Caught </a:t>
            </a:r>
            <a:r>
              <a:rPr lang="en-US" dirty="0" smtClean="0">
                <a:solidFill>
                  <a:schemeClr val="bg1"/>
                </a:solidFill>
              </a:rPr>
              <a:t>in the westerly flow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Actual path: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Determined: storm structure and interaction with the environment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Eastern North Pacific: normally westward away from the coast</a:t>
            </a:r>
          </a:p>
          <a:p>
            <a:pPr lvl="3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 descr="C:\Users\Owner\AppData\Local\Microsoft\Windows\Temporary Internet Files\Content.IE5\ZCO9TK5C\MC9000563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16572" cy="9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wner\AppData\Local\Microsoft\Windows\Temporary Internet Files\Content.IE5\11AF1WW8\MC91021630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43531"/>
            <a:ext cx="1507110" cy="63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Owner\AppData\Local\Microsoft\Windows\Temporary Internet Files\Content.IE5\VEZ5TT63\MC91021631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03741" y="2003926"/>
            <a:ext cx="1236173" cy="51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HURRICANE MOVEMENT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Hawaiian Islands: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Direct path of many eastern Pacific hurricanes and tropic storms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Weaken before hits islands</a:t>
            </a:r>
          </a:p>
        </p:txBody>
      </p:sp>
      <p:pic>
        <p:nvPicPr>
          <p:cNvPr id="11269" name="Picture 3" descr="C:\Users\knowlesk\AppData\Local\Microsoft\Windows\Temporary Internet Files\Content.IE5\1TQC2KJ8\MC90043695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241458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Owner\AppData\Local\Microsoft\Windows\Temporary Internet Files\Content.IE5\VEZ5TT63\MC90035882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1133" y="2814828"/>
            <a:ext cx="2084341" cy="366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HURRICANE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Northward </a:t>
            </a:r>
            <a:r>
              <a:rPr lang="en-US" dirty="0" smtClean="0">
                <a:solidFill>
                  <a:schemeClr val="bg1"/>
                </a:solidFill>
              </a:rPr>
              <a:t>moving hurricane over the Atlantic survives longer than its counterpart at the same latitude over the Eastern Pacific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The surface water over the Atlantic is much warmer</a:t>
            </a:r>
          </a:p>
        </p:txBody>
      </p:sp>
      <p:pic>
        <p:nvPicPr>
          <p:cNvPr id="6146" name="Picture 2" descr="C:\Users\Owner\AppData\Local\Microsoft\Windows\Temporary Internet Files\Content.IE5\ZCO9TK5C\MC9000787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87959"/>
            <a:ext cx="1849473" cy="198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HURRICANE PATH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When on approach from the east: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Highest winds are usually on its north (</a:t>
            </a:r>
            <a:r>
              <a:rPr lang="en-US" dirty="0" err="1" smtClean="0">
                <a:solidFill>
                  <a:schemeClr val="bg1"/>
                </a:solidFill>
              </a:rPr>
              <a:t>poleward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2"/>
            <a:endParaRPr lang="en-US" dirty="0" smtClean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Winds propelling storm push added with winds on the north side and subtract from the winds on the south (equator) side.</a:t>
            </a:r>
          </a:p>
        </p:txBody>
      </p:sp>
      <p:pic>
        <p:nvPicPr>
          <p:cNvPr id="3074" name="Picture 2" descr="C:\Users\Owner\AppData\Local\Microsoft\Windows\Temporary Internet Files\Content.IE5\VEZ5TT63\MC900028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95800"/>
            <a:ext cx="1815975" cy="187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DESTRUCTION AND DAMAGE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Gloria 9/27/1985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Moving northward but the net transport of water directed eastward toward the coast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Ekman Spiral and </a:t>
            </a:r>
            <a:r>
              <a:rPr lang="en-US" dirty="0" err="1" smtClean="0">
                <a:solidFill>
                  <a:schemeClr val="bg1"/>
                </a:solidFill>
              </a:rPr>
              <a:t>Coriolis</a:t>
            </a:r>
            <a:endParaRPr lang="en-US" dirty="0" smtClean="0">
              <a:solidFill>
                <a:schemeClr val="bg1"/>
              </a:solidFill>
            </a:endParaRP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North </a:t>
            </a:r>
            <a:r>
              <a:rPr lang="en-US" dirty="0" smtClean="0">
                <a:solidFill>
                  <a:schemeClr val="bg1"/>
                </a:solidFill>
              </a:rPr>
              <a:t>wind caused a net transport of water toward the shore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3317" name="Picture 2" descr="C:\Users\knowlesk\AppData\Local\Microsoft\Windows\Temporary Internet Files\Content.IE5\VO9QFH72\MC9001047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04900"/>
            <a:ext cx="18192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1"/>
          <a:stretch/>
        </p:blipFill>
        <p:spPr>
          <a:xfrm>
            <a:off x="3655463" y="3657600"/>
            <a:ext cx="1897611" cy="30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DESTRUCTION AND DAMAGE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Swells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arge </a:t>
            </a:r>
            <a:r>
              <a:rPr lang="en-US" dirty="0" smtClean="0">
                <a:solidFill>
                  <a:schemeClr val="bg1"/>
                </a:solidFill>
              </a:rPr>
              <a:t>waves (10-15m or 33-49ft)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Move </a:t>
            </a:r>
            <a:r>
              <a:rPr lang="en-US" dirty="0" smtClean="0">
                <a:solidFill>
                  <a:schemeClr val="bg1"/>
                </a:solidFill>
              </a:rPr>
              <a:t>outward away from the storm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Damage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Wind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Waves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High Seas</a:t>
            </a:r>
          </a:p>
          <a:p>
            <a:pPr lvl="1"/>
            <a:r>
              <a:rPr lang="en-US" b="1" u="sng" dirty="0" smtClean="0">
                <a:solidFill>
                  <a:schemeClr val="bg1"/>
                </a:solidFill>
              </a:rPr>
              <a:t>Flooding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3317" name="Picture 2" descr="C:\Users\knowlesk\AppData\Local\Microsoft\Windows\Temporary Internet Files\Content.IE5\VO9QFH72\MC9001047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04900"/>
            <a:ext cx="18192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7" t="-2640" r="25600" b="2640"/>
          <a:stretch/>
        </p:blipFill>
        <p:spPr bwMode="auto">
          <a:xfrm>
            <a:off x="5326200" y="3505200"/>
            <a:ext cx="146009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Owner\AppData\Local\Microsoft\Windows\Temporary Internet Files\Content.IE5\VEZ5TT63\MC90038935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0" y="1878609"/>
            <a:ext cx="927202" cy="9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14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DESTRUCTION AND DAMAGE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Flooding (Most </a:t>
            </a:r>
            <a:r>
              <a:rPr lang="en-US" dirty="0" smtClean="0">
                <a:solidFill>
                  <a:schemeClr val="bg1"/>
                </a:solidFill>
              </a:rPr>
              <a:t>destructive)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Aided by the low pressure of the storm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Low pressure regions ocean level rise ½ meter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Storm Surge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igh </a:t>
            </a:r>
            <a:r>
              <a:rPr lang="en-US" dirty="0" smtClean="0">
                <a:solidFill>
                  <a:schemeClr val="bg1"/>
                </a:solidFill>
              </a:rPr>
              <a:t>water + high winds and the net transport of water toward the coast </a:t>
            </a:r>
          </a:p>
          <a:p>
            <a:pPr lvl="1"/>
            <a:r>
              <a:rPr lang="en-US" u="sng" dirty="0" smtClean="0">
                <a:solidFill>
                  <a:schemeClr val="bg1"/>
                </a:solidFill>
              </a:rPr>
              <a:t>Storm Surge</a:t>
            </a:r>
            <a:r>
              <a:rPr lang="en-US" dirty="0" smtClean="0">
                <a:solidFill>
                  <a:schemeClr val="bg1"/>
                </a:solidFill>
              </a:rPr>
              <a:t>- abnormal rise of several meters in the ocean level, which engulfs low-lying areas </a:t>
            </a:r>
          </a:p>
        </p:txBody>
      </p:sp>
      <p:pic>
        <p:nvPicPr>
          <p:cNvPr id="13317" name="Picture 2" descr="C:\Users\knowlesk\AppData\Local\Microsoft\Windows\Temporary Internet Files\Content.IE5\VO9QFH72\MC9001047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04900"/>
            <a:ext cx="18192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Owner\AppData\Local\Microsoft\Windows\Temporary Internet Files\Content.IE5\ZCO9TK5C\MC90010497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04900"/>
            <a:ext cx="14732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DESTRUCTION AND DAMAGE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Storm Surge</a:t>
            </a:r>
          </a:p>
          <a:p>
            <a:pPr marL="585788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3317" name="Picture 2" descr="C:\Users\knowlesk\AppData\Local\Microsoft\Windows\Temporary Internet Files\Content.IE5\VO9QFH72\MC9001047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04900"/>
            <a:ext cx="18192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5" t="48046" r="11920" b="25977"/>
          <a:stretch/>
        </p:blipFill>
        <p:spPr>
          <a:xfrm>
            <a:off x="381000" y="2404240"/>
            <a:ext cx="8152220" cy="3463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6096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Before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6107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During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DESTRUCTION AND WARNING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Damage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Tornadoes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~ ¼ </a:t>
            </a:r>
            <a:r>
              <a:rPr lang="en-US" dirty="0" smtClean="0">
                <a:solidFill>
                  <a:schemeClr val="bg1"/>
                </a:solidFill>
              </a:rPr>
              <a:t>US </a:t>
            </a:r>
            <a:r>
              <a:rPr lang="en-US" dirty="0" smtClean="0">
                <a:solidFill>
                  <a:schemeClr val="bg1"/>
                </a:solidFill>
              </a:rPr>
              <a:t>hurricanes </a:t>
            </a:r>
            <a:r>
              <a:rPr lang="en-US" dirty="0" smtClean="0">
                <a:solidFill>
                  <a:schemeClr val="bg1"/>
                </a:solidFill>
              </a:rPr>
              <a:t>tornadoes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Why?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Not quite known.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Surface topography may play a role by </a:t>
            </a:r>
            <a:r>
              <a:rPr lang="en-US" dirty="0" smtClean="0">
                <a:solidFill>
                  <a:schemeClr val="bg1"/>
                </a:solidFill>
              </a:rPr>
              <a:t>initiating </a:t>
            </a:r>
            <a:r>
              <a:rPr lang="en-US" dirty="0" smtClean="0">
                <a:solidFill>
                  <a:schemeClr val="bg1"/>
                </a:solidFill>
              </a:rPr>
              <a:t>the convergence and so the rising of surface air.</a:t>
            </a:r>
          </a:p>
        </p:txBody>
      </p:sp>
      <p:pic>
        <p:nvPicPr>
          <p:cNvPr id="13317" name="Picture 2" descr="C:\Users\knowlesk\AppData\Local\Microsoft\Windows\Temporary Internet Files\Content.IE5\VO9QFH72\MC9001047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04900"/>
            <a:ext cx="18192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Owner\AppData\Local\Microsoft\Windows\Temporary Internet Files\Content.IE5\IPT8U6BZ\MC9001605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9" y="4495800"/>
            <a:ext cx="2594363" cy="232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9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HURRICANE WARNING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Hurricane Watch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Poses </a:t>
            </a:r>
            <a:r>
              <a:rPr lang="en-US" dirty="0" smtClean="0">
                <a:solidFill>
                  <a:schemeClr val="bg1"/>
                </a:solidFill>
              </a:rPr>
              <a:t>a direct threat to an area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24-48 </a:t>
            </a:r>
            <a:r>
              <a:rPr lang="en-US" dirty="0" smtClean="0">
                <a:solidFill>
                  <a:schemeClr val="bg1"/>
                </a:solidFill>
              </a:rPr>
              <a:t>hours before the storm arrives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National Hurricane Center (Florida)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Pacific Hurricane Center (Hawaii)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Hurricane Warning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Appears </a:t>
            </a:r>
            <a:r>
              <a:rPr lang="en-US" dirty="0" smtClean="0">
                <a:solidFill>
                  <a:schemeClr val="bg1"/>
                </a:solidFill>
              </a:rPr>
              <a:t>to strike an area within 24 hours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28600"/>
            <a:ext cx="1290637" cy="1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84911"/>
            <a:ext cx="1752600" cy="179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6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ANATOMY OF A HURRICANE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Hurricane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Intense storm of tropical origin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Winds &gt;64 </a:t>
            </a:r>
            <a:r>
              <a:rPr lang="en-US" dirty="0" smtClean="0">
                <a:solidFill>
                  <a:schemeClr val="bg1"/>
                </a:solidFill>
              </a:rPr>
              <a:t>knots (74mph)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Forms: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Warm Northern </a:t>
            </a:r>
            <a:r>
              <a:rPr lang="en-US" dirty="0" smtClean="0">
                <a:solidFill>
                  <a:schemeClr val="bg1"/>
                </a:solidFill>
              </a:rPr>
              <a:t>Atlantic </a:t>
            </a:r>
            <a:endParaRPr lang="en-US" dirty="0" smtClean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Eastern </a:t>
            </a:r>
            <a:r>
              <a:rPr lang="en-US" dirty="0" smtClean="0">
                <a:solidFill>
                  <a:schemeClr val="bg1"/>
                </a:solidFill>
              </a:rPr>
              <a:t>North Pacific Oceans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15054" r="16046" b="34839"/>
          <a:stretch/>
        </p:blipFill>
        <p:spPr>
          <a:xfrm>
            <a:off x="5486400" y="3810000"/>
            <a:ext cx="3124200" cy="2854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67"/>
    </mc:Choice>
    <mc:Fallback xmlns="">
      <p:transition spd="slow" advTm="2716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SAFFIR-SIMPSON SCALE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Saffir</a:t>
            </a:r>
            <a:r>
              <a:rPr lang="en-US" dirty="0" smtClean="0">
                <a:solidFill>
                  <a:schemeClr val="bg1"/>
                </a:solidFill>
              </a:rPr>
              <a:t>-Simpson Scale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“Tropical Depression”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“Tropical Storm” (given name)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Ranked from 1-5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Category 1- Lowest rank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Category 3- Major hurricane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Category 5- Severe damage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0600"/>
            <a:ext cx="1815084" cy="15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8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SAFFIR-SIMPSON SCALE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120132"/>
              </p:ext>
            </p:extLst>
          </p:nvPr>
        </p:nvGraphicFramePr>
        <p:xfrm>
          <a:off x="304800" y="1143000"/>
          <a:ext cx="8534400" cy="5474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/>
                <a:gridCol w="1044783"/>
                <a:gridCol w="1042728"/>
                <a:gridCol w="760910"/>
                <a:gridCol w="760910"/>
                <a:gridCol w="591817"/>
                <a:gridCol w="831365"/>
                <a:gridCol w="2968487"/>
              </a:tblGrid>
              <a:tr h="313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Scale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Central Pressure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Winds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Storm Surge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Damage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</a:tr>
              <a:tr h="1679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in.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mi/hr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knots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ft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</a:tr>
              <a:tr h="3308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≥980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≥28.94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74-95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64-82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4-5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~1.5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Damage mainly to trees, shrubbery, and unanchored mobile homes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ctr"/>
                </a:tc>
              </a:tr>
              <a:tr h="493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965-979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28.5-28.91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96-110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83-95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6-8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~2.0-2.5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Some trees blown down; major damage to exposed mobile homes, some damage to roofs of buildings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</a:tr>
              <a:tr h="656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945-964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27.91-28.47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111-130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96-113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9-12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~2.5-4.0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Foliage removed from trees; large trees blown down; mobile homes destroyed; some structural damage to small buildings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</a:tr>
              <a:tr h="9823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920-944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27.17-27.88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131-155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114-135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13-18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~4.0-5.5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All signs blown down; extensive damage to roofs, windows, and doors; complete destruction of mobile homes; flooding inland as far as 10km (6mi); major damage to lower floors of structures near shore.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</a:tr>
              <a:tr h="13080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&lt; 920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&lt; 27.17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&gt;155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&gt;135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&gt;18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&gt;5.5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Severe damage to windows and doors, extensive damage to roofs of homes and industrial buildings; small buildings overturned and blown away; major damage to lower floors of all structures less than 4.5m (15ft) above sea level within 500m of shore.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0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NAMING HURRICANES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Assigned </a:t>
            </a: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 smtClean="0">
                <a:solidFill>
                  <a:schemeClr val="bg1"/>
                </a:solidFill>
              </a:rPr>
              <a:t>tropical storm” strength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Previous naming methods:</a:t>
            </a:r>
            <a:endParaRPr lang="en-US" dirty="0" smtClean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Latitudes and longitudes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Letters of the alphabet (WWII)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By 1953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Female names used using the alphabet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343400"/>
            <a:ext cx="314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NAMING HURRICANES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085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1978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Eastern Pacific used both male and female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1979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North Atlantic began this alternating practice as well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Names retired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00" name="Picture 4" descr="C:\Users\Owner\AppData\Local\Microsoft\Windows\Temporary Internet Files\Content.IE5\ZCO9TK5C\MC9000787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1286625" cy="312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4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 HURRICANES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Hurricanes are tropical cyclones with winds that exceed 64 knots (74mph)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Consists of a mass organized thunderstorms that spiral in toward the extreme low pressure of the storm’s eye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Storms are given a name at the Tropical Storm category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energy source that drives hurricanes comes from primarily a release of latent heat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 Hurricanes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the Northern Hemisphere Hurricanes blow counterclockwise around the eye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the eye the weather is calm, no rain, no wind, sunny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Eye wall:  Intense rain, wind, and thunderstorm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Hurricanes develop in warm tropical waters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Hurricanes can spawn tornadoes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Weaken over cold water and land</a:t>
            </a:r>
          </a:p>
        </p:txBody>
      </p:sp>
    </p:spTree>
    <p:extLst>
      <p:ext uri="{BB962C8B-B14F-4D97-AF65-F5344CB8AC3E}">
        <p14:creationId xmlns:p14="http://schemas.microsoft.com/office/powerpoint/2010/main" val="41838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 Hurricanes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Hurricane damage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Storm Surge, Wind, Flooding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Usually the most damage is caused by huge waves and flooding with the storm surge  causes the most damage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Difference between hurricane and typhoon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Location: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western North Pacific areas- </a:t>
            </a:r>
            <a:r>
              <a:rPr lang="en-US" dirty="0" smtClean="0">
                <a:solidFill>
                  <a:schemeClr val="bg1"/>
                </a:solidFill>
              </a:rPr>
              <a:t>typhoon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Australia and India- cyclones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81000" y="1219200"/>
            <a:ext cx="8534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>
                <a:hlinkClick r:id="rId2"/>
              </a:rPr>
              <a:t>http://geology.com/hurricanes/named-hurricane-fran.gif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>
                <a:hlinkClick r:id="rId3"/>
              </a:rPr>
              <a:t>http://ehsjournal.org/wp-content/uploads/2010/07/NOAA-Hurricane-Ivan-09-15-2004-1515z.jpg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>
                <a:hlinkClick r:id="rId4"/>
              </a:rPr>
              <a:t>http://www.broughton-jnr.lincs.sch.uk/_/rsrc/1248620248492/for-children/geography/hurricanes/hurric5.gif.gif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>
                <a:hlinkClick r:id="rId5"/>
              </a:rPr>
              <a:t>http://hurricanehazel.ca/test_hurricane_knowledge/eyewall.jpg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>
                <a:hlinkClick r:id="rId6"/>
              </a:rPr>
              <a:t>http://www.nasa.gov/images/content/138612main_okelley_graph_lg.jpg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>
                <a:hlinkClick r:id="rId7"/>
              </a:rPr>
              <a:t>http://worldlywise.pbworks.com/f/1271536572/cyclone_map.gif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>
                <a:hlinkClick r:id="rId8"/>
              </a:rPr>
              <a:t>http://www.mellofmjamaica.com/images/hurricane-preparedness-week.jpg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http://cloud.graphicleftovers.com/24766/1020755/hurricane-warning-stop-sign.jpg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hlinkClick r:id="rId9"/>
              </a:rPr>
              <a:t>http://upload.wikimedia.org/wikipedia/commons/thumb/3/3b/Ekman_spirale.svg/200px-Ekman_spirale.svg.png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>
                <a:hlinkClick r:id="rId10"/>
              </a:rPr>
              <a:t>http://image.shutterstock.com/display_pic_with_logo/484810/484810,1274896595,6/stock-vector-hurricane-warning-icon-isolated-on-white-vector-53935906.jpg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ttnewsflash.com/wp-content/uploads/2012/10/Hurricane-names.jpg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http://images.fineartamerica.com/images-medium-large/the-eye-of-the-storm-tyler-martin.jpg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ANATOMY OF A HURRICANE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Eye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Eye Wall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Spiral </a:t>
            </a:r>
            <a:r>
              <a:rPr lang="en-US" dirty="0" smtClean="0">
                <a:solidFill>
                  <a:schemeClr val="bg1"/>
                </a:solidFill>
              </a:rPr>
              <a:t>Rain bands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34766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73538"/>
            <a:ext cx="4724400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75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74"/>
    </mc:Choice>
    <mc:Fallback xmlns="">
      <p:transition spd="slow" advTm="6307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ANATOMY OF A HURRICANE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Eye: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Calm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As move into eye:  </a:t>
            </a:r>
          </a:p>
          <a:p>
            <a:pPr lvl="2"/>
            <a:r>
              <a:rPr lang="en-US" u="sng" dirty="0" smtClean="0">
                <a:solidFill>
                  <a:schemeClr val="bg1"/>
                </a:solidFill>
              </a:rPr>
              <a:t>Air temperature</a:t>
            </a:r>
            <a:r>
              <a:rPr lang="en-US" dirty="0" smtClean="0">
                <a:solidFill>
                  <a:schemeClr val="bg1"/>
                </a:solidFill>
              </a:rPr>
              <a:t>:  </a:t>
            </a:r>
            <a:r>
              <a:rPr lang="en-US" b="1" dirty="0" smtClean="0">
                <a:solidFill>
                  <a:srgbClr val="FFFF00"/>
                </a:solidFill>
              </a:rPr>
              <a:t>Increases</a:t>
            </a:r>
          </a:p>
          <a:p>
            <a:pPr lvl="2"/>
            <a:r>
              <a:rPr lang="en-US" u="sng" dirty="0" smtClean="0">
                <a:solidFill>
                  <a:schemeClr val="bg1"/>
                </a:solidFill>
              </a:rPr>
              <a:t>Wind speeds</a:t>
            </a:r>
            <a:r>
              <a:rPr lang="en-US" dirty="0" smtClean="0">
                <a:solidFill>
                  <a:schemeClr val="bg1"/>
                </a:solidFill>
              </a:rPr>
              <a:t>:  </a:t>
            </a:r>
            <a:r>
              <a:rPr lang="en-US" b="1" dirty="0" smtClean="0">
                <a:solidFill>
                  <a:srgbClr val="92D050"/>
                </a:solidFill>
              </a:rPr>
              <a:t>Slow or Slacken</a:t>
            </a:r>
          </a:p>
          <a:p>
            <a:pPr lvl="2"/>
            <a:r>
              <a:rPr lang="en-US" u="sng" dirty="0" smtClean="0">
                <a:solidFill>
                  <a:schemeClr val="bg1"/>
                </a:solidFill>
              </a:rPr>
              <a:t>Rainfall</a:t>
            </a:r>
            <a:r>
              <a:rPr lang="en-US" dirty="0" smtClean="0">
                <a:solidFill>
                  <a:schemeClr val="bg1"/>
                </a:solidFill>
              </a:rPr>
              <a:t>:  </a:t>
            </a:r>
            <a:r>
              <a:rPr lang="en-US" b="1" dirty="0" smtClean="0">
                <a:solidFill>
                  <a:srgbClr val="FF0000"/>
                </a:solidFill>
              </a:rPr>
              <a:t>Ceases or Stops</a:t>
            </a:r>
          </a:p>
          <a:p>
            <a:pPr lvl="2"/>
            <a:r>
              <a:rPr lang="en-US" u="sng" dirty="0" smtClean="0">
                <a:solidFill>
                  <a:schemeClr val="bg1"/>
                </a:solidFill>
              </a:rPr>
              <a:t>Sky appearance</a:t>
            </a:r>
            <a:r>
              <a:rPr lang="en-US" dirty="0" smtClean="0">
                <a:solidFill>
                  <a:schemeClr val="bg1"/>
                </a:solidFill>
              </a:rPr>
              <a:t>: Sky brightens</a:t>
            </a:r>
            <a:endParaRPr lang="en-US" dirty="0" smtClean="0"/>
          </a:p>
        </p:txBody>
      </p:sp>
      <p:pic>
        <p:nvPicPr>
          <p:cNvPr id="5125" name="Picture 3" descr="C:\Users\knowlesk\AppData\Local\Microsoft\Windows\Temporary Internet Files\Content.IE5\S0TY9LID\MC9000787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03" y="2514600"/>
            <a:ext cx="1524000" cy="146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" t="13868" r="645" b="2929"/>
          <a:stretch/>
        </p:blipFill>
        <p:spPr>
          <a:xfrm>
            <a:off x="1981200" y="1219200"/>
            <a:ext cx="2358962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27"/>
    </mc:Choice>
    <mc:Fallback xmlns="">
      <p:transition spd="slow" advTm="2412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ANATOMY OF A HURRICANE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Eye Wall: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Adjacent to the eye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Thunderstorms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Whirl around the </a:t>
            </a:r>
            <a:r>
              <a:rPr lang="en-US" dirty="0" smtClean="0">
                <a:solidFill>
                  <a:schemeClr val="bg1"/>
                </a:solidFill>
              </a:rPr>
              <a:t>center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upward </a:t>
            </a:r>
            <a:r>
              <a:rPr lang="en-US" dirty="0" smtClean="0">
                <a:solidFill>
                  <a:schemeClr val="bg1"/>
                </a:solidFill>
              </a:rPr>
              <a:t>(15km or 49,000)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3086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5075" r="11651" b="68046"/>
          <a:stretch/>
        </p:blipFill>
        <p:spPr>
          <a:xfrm rot="10800000">
            <a:off x="3657600" y="4267200"/>
            <a:ext cx="5083042" cy="22427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86"/>
    </mc:Choice>
    <mc:Fallback xmlns="">
      <p:transition spd="slow" advTm="1358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ANATOMY OF A HURRICANE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Spiral Rain bands: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Surface winds</a:t>
            </a:r>
            <a:r>
              <a:rPr lang="en-US" dirty="0" smtClean="0"/>
              <a:t>:</a:t>
            </a:r>
          </a:p>
          <a:p>
            <a:pPr lvl="2"/>
            <a:r>
              <a:rPr lang="en-US" b="1" dirty="0" smtClean="0">
                <a:solidFill>
                  <a:srgbClr val="FFFF00"/>
                </a:solidFill>
              </a:rPr>
              <a:t>Increase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in speed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Blow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counterclockwise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(Northern Hemisphere) </a:t>
            </a:r>
          </a:p>
          <a:p>
            <a:pPr lvl="2"/>
            <a:r>
              <a:rPr lang="en-US" b="1" dirty="0" smtClean="0"/>
              <a:t>Inward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toward its center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148" name="Picture 3" descr="C:\Users\knowlesk\AppData\Local\Microsoft\Windows\Temporary Internet Files\Content.IE5\9JRL8P8H\MC9001605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42800"/>
            <a:ext cx="1812925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2514600"/>
            <a:ext cx="8921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8"/>
    </mc:Choice>
    <mc:Fallback xmlns="">
      <p:transition spd="slow" advTm="664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IMPORTANT POINTS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8525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Hurricanes form: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chemeClr val="bg1"/>
                </a:solidFill>
              </a:rPr>
              <a:t>Over warm tropical waters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chemeClr val="bg1"/>
                </a:solidFill>
              </a:rPr>
              <a:t>Light winds converge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chemeClr val="bg1"/>
                </a:solidFill>
              </a:rPr>
              <a:t>Humidity is high in a deep layer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chemeClr val="bg1"/>
                </a:solidFill>
              </a:rPr>
              <a:t>WINDS ALOFT ARE WEAK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chemeClr val="bg1"/>
                </a:solidFill>
              </a:rPr>
              <a:t>Driving Force: latent </a:t>
            </a:r>
            <a:r>
              <a:rPr lang="en-US" dirty="0" smtClean="0">
                <a:solidFill>
                  <a:schemeClr val="bg1"/>
                </a:solidFill>
              </a:rPr>
              <a:t>heat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Hurricane strength: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chemeClr val="bg1"/>
                </a:solidFill>
              </a:rPr>
              <a:t>Grow in strength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chemeClr val="bg1"/>
                </a:solidFill>
              </a:rPr>
              <a:t>Decrease in strength</a:t>
            </a:r>
          </a:p>
          <a:p>
            <a:pPr marL="905256" lvl="2" indent="0" fontAlgn="auto"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1353312" lvl="3" indent="-182880" fontAlgn="auto">
              <a:spcAft>
                <a:spcPts val="0"/>
              </a:spcAft>
              <a:buFont typeface="Wingdings 3"/>
              <a:buChar char="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8196" name="Picture 2" descr="C:\Users\knowlesk\AppData\Local\Microsoft\Windows\Temporary Internet Files\Content.IE5\UVJBAJFA\MC9001981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66" y="4072758"/>
            <a:ext cx="113506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 descr="C:\Users\knowlesk\AppData\Local\Microsoft\Windows\Temporary Internet Files\Content.IE5\S0TY9LID\MC9002217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62706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C:\Users\knowlesk\AppData\Local\Microsoft\Windows\Temporary Internet Files\Content.IE5\02IKINQE\MC90007875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19713"/>
            <a:ext cx="1290638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HURRICANE MOVEMENT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Hurricanes mostly form over tropical oceans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EXCEPT: Southern </a:t>
            </a:r>
            <a:r>
              <a:rPr lang="en-US" dirty="0" smtClean="0">
                <a:solidFill>
                  <a:schemeClr val="bg1"/>
                </a:solidFill>
              </a:rPr>
              <a:t>Atlantic &amp; Eastern </a:t>
            </a:r>
            <a:r>
              <a:rPr lang="en-US" dirty="0" smtClean="0">
                <a:solidFill>
                  <a:schemeClr val="bg1"/>
                </a:solidFill>
              </a:rPr>
              <a:t>South Pacific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North Pacific and North Atlantic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Steered by EASTERLY winds and move WEST</a:t>
            </a:r>
          </a:p>
          <a:p>
            <a:pPr marL="1169987" lvl="3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t="50000" r="27390" b="6667"/>
          <a:stretch/>
        </p:blipFill>
        <p:spPr>
          <a:xfrm>
            <a:off x="2521169" y="3581400"/>
            <a:ext cx="3744310" cy="313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" y="1437224"/>
            <a:ext cx="8949094" cy="488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HURRICANE MOVEMENT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0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6|2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1764</TotalTime>
  <Words>989</Words>
  <Application>Microsoft Office PowerPoint</Application>
  <PresentationFormat>On-screen Show (4:3)</PresentationFormat>
  <Paragraphs>220</Paragraphs>
  <Slides>27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Apex</vt:lpstr>
      <vt:lpstr>CHAPTER 11</vt:lpstr>
      <vt:lpstr>ANATOMY OF A HURRICANE</vt:lpstr>
      <vt:lpstr>ANATOMY OF A HURRICANE</vt:lpstr>
      <vt:lpstr>ANATOMY OF A HURRICANE</vt:lpstr>
      <vt:lpstr>ANATOMY OF A HURRICANE</vt:lpstr>
      <vt:lpstr>ANATOMY OF A HURRICANE</vt:lpstr>
      <vt:lpstr>IMPORTANT POINTS </vt:lpstr>
      <vt:lpstr>HURRICANE MOVEMENT</vt:lpstr>
      <vt:lpstr>HURRICANE MOVEMENT</vt:lpstr>
      <vt:lpstr>HURRICANE MOVEMENT</vt:lpstr>
      <vt:lpstr>HURRICANE MOVEMENT</vt:lpstr>
      <vt:lpstr>HURRICANE MOVEMENT</vt:lpstr>
      <vt:lpstr>HURRICANE PATH</vt:lpstr>
      <vt:lpstr>DESTRUCTION AND DAMAGE</vt:lpstr>
      <vt:lpstr>DESTRUCTION AND DAMAGE</vt:lpstr>
      <vt:lpstr>DESTRUCTION AND DAMAGE</vt:lpstr>
      <vt:lpstr>DESTRUCTION AND DAMAGE</vt:lpstr>
      <vt:lpstr>DESTRUCTION AND WARNING</vt:lpstr>
      <vt:lpstr>HURRICANE WARNING</vt:lpstr>
      <vt:lpstr>SAFFIR-SIMPSON SCALE</vt:lpstr>
      <vt:lpstr>SAFFIR-SIMPSON SCALE</vt:lpstr>
      <vt:lpstr>NAMING HURRICANES</vt:lpstr>
      <vt:lpstr>NAMING HURRICANES</vt:lpstr>
      <vt:lpstr>WRAP UP HURRICANES</vt:lpstr>
      <vt:lpstr>Wrap Up Hurricanes</vt:lpstr>
      <vt:lpstr>Wrap Up Hurricanes</vt:lpstr>
      <vt:lpstr>References:</vt:lpstr>
    </vt:vector>
  </TitlesOfParts>
  <Company>Snoqualmie Valley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knowles, kevin</dc:creator>
  <cp:lastModifiedBy>knowles, kevin</cp:lastModifiedBy>
  <cp:revision>101</cp:revision>
  <dcterms:created xsi:type="dcterms:W3CDTF">2013-01-17T17:59:59Z</dcterms:created>
  <dcterms:modified xsi:type="dcterms:W3CDTF">2013-01-22T19:06:18Z</dcterms:modified>
</cp:coreProperties>
</file>