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352" r:id="rId2"/>
    <p:sldId id="314" r:id="rId3"/>
    <p:sldId id="315" r:id="rId4"/>
    <p:sldId id="316" r:id="rId5"/>
    <p:sldId id="318" r:id="rId6"/>
    <p:sldId id="319" r:id="rId7"/>
    <p:sldId id="353" r:id="rId8"/>
    <p:sldId id="321" r:id="rId9"/>
    <p:sldId id="322" r:id="rId10"/>
    <p:sldId id="327" r:id="rId11"/>
    <p:sldId id="323" r:id="rId12"/>
    <p:sldId id="324" r:id="rId13"/>
    <p:sldId id="312" r:id="rId14"/>
    <p:sldId id="311" r:id="rId15"/>
    <p:sldId id="351" r:id="rId16"/>
    <p:sldId id="354" r:id="rId17"/>
    <p:sldId id="355" r:id="rId18"/>
    <p:sldId id="356" r:id="rId19"/>
    <p:sldId id="358" r:id="rId20"/>
    <p:sldId id="359" r:id="rId21"/>
    <p:sldId id="361" r:id="rId22"/>
    <p:sldId id="363" r:id="rId23"/>
    <p:sldId id="364" r:id="rId2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p:scale>
          <a:sx n="70" d="100"/>
          <a:sy n="70" d="100"/>
        </p:scale>
        <p:origin x="-1182"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4F7554-558D-47B7-9E36-92A813979E3B}" type="datetimeFigureOut">
              <a:rPr lang="en-US" smtClean="0"/>
              <a:t>10/7/2014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F8DC8C-4779-42B8-84DB-F37C080DA5DE}" type="slidenum">
              <a:rPr lang="en-US" smtClean="0"/>
              <a:t>‹#›</a:t>
            </a:fld>
            <a:endParaRPr lang="en-US"/>
          </a:p>
        </p:txBody>
      </p:sp>
    </p:spTree>
    <p:extLst>
      <p:ext uri="{BB962C8B-B14F-4D97-AF65-F5344CB8AC3E}">
        <p14:creationId xmlns:p14="http://schemas.microsoft.com/office/powerpoint/2010/main" val="597725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0217520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0" name="Shape 40"/>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1" name="Shape 41"/>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2" name="Shape 42"/>
          <p:cNvSpPr txBox="1">
            <a:spLocks noGrp="1"/>
          </p:cNvSpPr>
          <p:nvPr>
            <p:ph type="sldNum" idx="12"/>
          </p:nvPr>
        </p:nvSpPr>
        <p:spPr>
          <a:xfrm>
            <a:off x="4361687" y="1026371"/>
            <a:ext cx="457200" cy="441324"/>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3" name="Shape 43"/>
          <p:cNvSpPr txBox="1">
            <a:spLocks noGrp="1"/>
          </p:cNvSpPr>
          <p:nvPr>
            <p:ph type="body" idx="1"/>
          </p:nvPr>
        </p:nvSpPr>
        <p:spPr>
          <a:xfrm>
            <a:off x="301752" y="1527048"/>
            <a:ext cx="8503920" cy="4572000"/>
          </a:xfrm>
          <a:prstGeom prst="rect">
            <a:avLst/>
          </a:prstGeom>
          <a:noFill/>
          <a:ln>
            <a:noFill/>
          </a:ln>
        </p:spPr>
        <p:txBody>
          <a:bodyPr lIns="91425" tIns="91425" rIns="91425" bIns="91425" anchor="t" anchorCtr="0"/>
          <a:lstStyle>
            <a:lvl1pPr marL="274320" indent="-128587" algn="l" rtl="0">
              <a:spcBef>
                <a:spcPts val="540"/>
              </a:spcBef>
              <a:buClr>
                <a:schemeClr val="accent1"/>
              </a:buClr>
              <a:buFont typeface="Georgia"/>
              <a:buChar char="●"/>
              <a:defRPr/>
            </a:lvl1pPr>
            <a:lvl2pPr marL="548640" indent="-184150" algn="l" rtl="0">
              <a:spcBef>
                <a:spcPts val="440"/>
              </a:spcBef>
              <a:buClr>
                <a:schemeClr val="accent2"/>
              </a:buClr>
              <a:buFont typeface="Georgia"/>
              <a:buChar char="○"/>
              <a:defRPr/>
            </a:lvl2pPr>
            <a:lvl3pPr marL="822960" indent="-143510" algn="l" rtl="0">
              <a:spcBef>
                <a:spcPts val="400"/>
              </a:spcBef>
              <a:buClr>
                <a:schemeClr val="accent3"/>
              </a:buClr>
              <a:buFont typeface="Georgia"/>
              <a:buChar char="•"/>
              <a:defRPr/>
            </a:lvl3pPr>
            <a:lvl4pPr marL="1097280" indent="-144780" algn="l" rtl="0">
              <a:spcBef>
                <a:spcPts val="400"/>
              </a:spcBef>
              <a:buClr>
                <a:schemeClr val="accent4"/>
              </a:buClr>
              <a:buFont typeface="Georgia"/>
              <a:buChar char="•"/>
              <a:defRPr/>
            </a:lvl4pPr>
            <a:lvl5pPr marL="1371600" indent="-114300" algn="l" rtl="0">
              <a:spcBef>
                <a:spcPts val="360"/>
              </a:spcBef>
              <a:buClr>
                <a:schemeClr val="accent5"/>
              </a:buClr>
              <a:buFont typeface="Georgia"/>
              <a:buChar char="•"/>
              <a:defRPr/>
            </a:lvl5pPr>
            <a:lvl6pPr marL="1645920" indent="-93980" algn="l" rtl="0">
              <a:spcBef>
                <a:spcPts val="360"/>
              </a:spcBef>
              <a:buClr>
                <a:schemeClr val="accent6"/>
              </a:buClr>
              <a:buFont typeface="Georgia"/>
              <a:buChar char="●"/>
              <a:defRPr/>
            </a:lvl6pPr>
            <a:lvl7pPr marL="1920240" indent="-101600" algn="l" rtl="0">
              <a:spcBef>
                <a:spcPts val="320"/>
              </a:spcBef>
              <a:buClr>
                <a:srgbClr val="B85740"/>
              </a:buClr>
              <a:buFont typeface="Georgia"/>
              <a:buChar char="•"/>
              <a:defRPr/>
            </a:lvl7pPr>
            <a:lvl8pPr marL="2103120" indent="-83820" algn="l" rtl="0">
              <a:spcBef>
                <a:spcPts val="320"/>
              </a:spcBef>
              <a:buClr>
                <a:srgbClr val="7B6C62"/>
              </a:buClr>
              <a:buFont typeface="Georgia"/>
              <a:buChar char="•"/>
              <a:defRPr/>
            </a:lvl8pPr>
            <a:lvl9pPr marL="2377440" indent="-113029" algn="l" rtl="0">
              <a:spcBef>
                <a:spcPts val="280"/>
              </a:spcBef>
              <a:buClr>
                <a:srgbClr val="B49E02"/>
              </a:buClr>
              <a:buFont typeface="Georgia"/>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104"/>
        <p:cNvGrpSpPr/>
        <p:nvPr/>
      </p:nvGrpSpPr>
      <p:grpSpPr>
        <a:xfrm>
          <a:off x="0" y="0"/>
          <a:ext cx="0" cy="0"/>
          <a:chOff x="0" y="0"/>
          <a:chExt cx="0" cy="0"/>
        </a:xfrm>
      </p:grpSpPr>
      <p:sp>
        <p:nvSpPr>
          <p:cNvPr id="105" name="Shape 105"/>
          <p:cNvSpPr/>
          <p:nvPr/>
        </p:nvSpPr>
        <p:spPr>
          <a:xfrm>
            <a:off x="152400" y="152400"/>
            <a:ext cx="8833103" cy="304799"/>
          </a:xfrm>
          <a:prstGeom prst="rect">
            <a:avLst/>
          </a:prstGeom>
          <a:solidFill>
            <a:schemeClr val="accent3"/>
          </a:solidFill>
          <a:ln>
            <a:noFill/>
          </a:ln>
        </p:spPr>
        <p:txBody>
          <a:bodyPr lIns="91425" tIns="45700" rIns="91425" bIns="45700" anchor="ctr" anchorCtr="0">
            <a:noAutofit/>
          </a:bodyPr>
          <a:lstStyle/>
          <a:p>
            <a:endParaRPr/>
          </a:p>
        </p:txBody>
      </p:sp>
      <p:sp>
        <p:nvSpPr>
          <p:cNvPr id="106" name="Shape 106"/>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a:p>
        </p:txBody>
      </p:sp>
      <p:sp>
        <p:nvSpPr>
          <p:cNvPr id="107" name="Shape 107"/>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endParaRPr/>
          </a:p>
        </p:txBody>
      </p:sp>
      <p:sp>
        <p:nvSpPr>
          <p:cNvPr id="108" name="Shape 108"/>
          <p:cNvSpPr/>
          <p:nvPr/>
        </p:nvSpPr>
        <p:spPr>
          <a:xfrm>
            <a:off x="0" y="0"/>
            <a:ext cx="9144000" cy="118872"/>
          </a:xfrm>
          <a:prstGeom prst="rect">
            <a:avLst/>
          </a:prstGeom>
          <a:solidFill>
            <a:srgbClr val="FFFFFF"/>
          </a:solidFill>
          <a:ln>
            <a:noFill/>
          </a:ln>
        </p:spPr>
        <p:txBody>
          <a:bodyPr lIns="91425" tIns="45700" rIns="91425" bIns="45700" anchor="ctr" anchorCtr="0">
            <a:noAutofit/>
          </a:bodyPr>
          <a:lstStyle/>
          <a:p>
            <a:endParaRPr/>
          </a:p>
        </p:txBody>
      </p:sp>
      <p:sp>
        <p:nvSpPr>
          <p:cNvPr id="109" name="Shape 109"/>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a:p>
        </p:txBody>
      </p:sp>
      <p:sp>
        <p:nvSpPr>
          <p:cNvPr id="110" name="Shape 110"/>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endParaRPr/>
          </a:p>
        </p:txBody>
      </p:sp>
      <p:sp>
        <p:nvSpPr>
          <p:cNvPr id="111" name="Shape 111"/>
          <p:cNvSpPr txBox="1">
            <a:spLocks noGrp="1"/>
          </p:cNvSpPr>
          <p:nvPr>
            <p:ph type="title"/>
          </p:nvPr>
        </p:nvSpPr>
        <p:spPr>
          <a:xfrm>
            <a:off x="381000" y="914400"/>
            <a:ext cx="2362200" cy="990599"/>
          </a:xfrm>
          <a:prstGeom prst="rect">
            <a:avLst/>
          </a:prstGeom>
          <a:noFill/>
          <a:ln>
            <a:noFill/>
          </a:ln>
        </p:spPr>
        <p:txBody>
          <a:bodyPr lIns="91425" tIns="91425" rIns="91425" bIns="91425" anchor="b" anchorCtr="0"/>
          <a:lstStyle>
            <a:lvl1pPr algn="l" rtl="0">
              <a:buClr>
                <a:srgbClr val="FFFFFF"/>
              </a:buClr>
              <a:buFont typeface="Georgi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2" name="Shape 112"/>
          <p:cNvSpPr txBox="1">
            <a:spLocks noGrp="1"/>
          </p:cNvSpPr>
          <p:nvPr>
            <p:ph type="body" idx="1"/>
          </p:nvPr>
        </p:nvSpPr>
        <p:spPr>
          <a:xfrm>
            <a:off x="381000" y="1981200"/>
            <a:ext cx="2362200" cy="4144963"/>
          </a:xfrm>
          <a:prstGeom prst="rect">
            <a:avLst/>
          </a:prstGeom>
          <a:noFill/>
          <a:ln>
            <a:noFill/>
          </a:ln>
        </p:spPr>
        <p:txBody>
          <a:bodyPr lIns="91425" tIns="91425" rIns="91425" bIns="91425" anchor="t" anchorCtr="0"/>
          <a:lstStyle>
            <a:lvl1pPr marL="0" indent="0" rtl="0">
              <a:spcAft>
                <a:spcPts val="1000"/>
              </a:spcAft>
              <a:buClr>
                <a:srgbClr val="FFFFFF"/>
              </a:buClr>
              <a:buFont typeface="Georgia"/>
              <a:buNone/>
              <a:defRPr/>
            </a:lvl1pPr>
            <a:lvl2pPr rtl="0">
              <a:buFont typeface="Georgia"/>
              <a:buNone/>
              <a:defRPr/>
            </a:lvl2pPr>
            <a:lvl3pPr rtl="0">
              <a:buFont typeface="Georgia"/>
              <a:buNone/>
              <a:defRPr/>
            </a:lvl3pPr>
            <a:lvl4pPr rtl="0">
              <a:buFont typeface="Georgia"/>
              <a:buNone/>
              <a:defRPr/>
            </a:lvl4pPr>
            <a:lvl5pPr rtl="0">
              <a:buFont typeface="Georgia"/>
              <a:buNone/>
              <a:defRPr/>
            </a:lvl5pPr>
            <a:lvl6pPr rtl="0">
              <a:defRPr/>
            </a:lvl6pPr>
            <a:lvl7pPr rtl="0">
              <a:defRPr/>
            </a:lvl7pPr>
            <a:lvl8pPr rtl="0">
              <a:defRPr/>
            </a:lvl8pPr>
            <a:lvl9pPr rtl="0">
              <a:defRPr/>
            </a:lvl9pPr>
          </a:lstStyle>
          <a:p>
            <a:endParaRPr/>
          </a:p>
        </p:txBody>
      </p:sp>
      <p:sp>
        <p:nvSpPr>
          <p:cNvPr id="113" name="Shape 113"/>
          <p:cNvSpPr/>
          <p:nvPr/>
        </p:nvSpPr>
        <p:spPr>
          <a:xfrm>
            <a:off x="152400" y="152400"/>
            <a:ext cx="8833103" cy="6547104"/>
          </a:xfrm>
          <a:prstGeom prst="rect">
            <a:avLst/>
          </a:prstGeom>
          <a:noFill/>
          <a:ln w="9525" cap="flat">
            <a:solidFill>
              <a:srgbClr val="7B9899"/>
            </a:solidFill>
            <a:prstDash val="solid"/>
            <a:miter/>
            <a:headEnd type="none" w="med" len="med"/>
            <a:tailEnd type="none" w="med" len="med"/>
          </a:ln>
        </p:spPr>
        <p:txBody>
          <a:bodyPr lIns="91425" tIns="45700" rIns="91425" bIns="45700" anchor="ctr" anchorCtr="0">
            <a:noAutofit/>
          </a:bodyPr>
          <a:lstStyle/>
          <a:p>
            <a:endParaRPr/>
          </a:p>
        </p:txBody>
      </p:sp>
      <p:cxnSp>
        <p:nvCxnSpPr>
          <p:cNvPr id="114" name="Shape 114"/>
          <p:cNvCxnSpPr/>
          <p:nvPr/>
        </p:nvCxnSpPr>
        <p:spPr>
          <a:xfrm>
            <a:off x="152400" y="533400"/>
            <a:ext cx="8833103" cy="0"/>
          </a:xfrm>
          <a:prstGeom prst="straightConnector1">
            <a:avLst/>
          </a:prstGeom>
          <a:noFill/>
          <a:ln w="11425" cap="flat">
            <a:solidFill>
              <a:srgbClr val="7B9899"/>
            </a:solidFill>
            <a:prstDash val="dash"/>
            <a:round/>
            <a:headEnd type="none" w="med" len="med"/>
            <a:tailEnd type="none" w="med" len="med"/>
          </a:ln>
        </p:spPr>
      </p:cxnSp>
      <p:sp>
        <p:nvSpPr>
          <p:cNvPr id="115" name="Shape 115"/>
          <p:cNvSpPr txBox="1">
            <a:spLocks noGrp="1"/>
          </p:cNvSpPr>
          <p:nvPr>
            <p:ph type="body" idx="2"/>
          </p:nvPr>
        </p:nvSpPr>
        <p:spPr>
          <a:xfrm>
            <a:off x="3124200" y="685800"/>
            <a:ext cx="5638800" cy="5410200"/>
          </a:xfrm>
          <a:prstGeom prst="rect">
            <a:avLst/>
          </a:prstGeom>
          <a:noFill/>
          <a:ln>
            <a:noFill/>
          </a:ln>
        </p:spPr>
        <p:txBody>
          <a:bodyPr lIns="91425" tIns="91425" rIns="91425" bIns="91425" anchor="t" anchorCtr="0"/>
          <a:lstStyle>
            <a:lvl1pPr marL="274320" indent="-128587" algn="l" rtl="0">
              <a:spcBef>
                <a:spcPts val="540"/>
              </a:spcBef>
              <a:buClr>
                <a:schemeClr val="accent1"/>
              </a:buClr>
              <a:buFont typeface="Georgia"/>
              <a:buChar char="●"/>
              <a:defRPr/>
            </a:lvl1pPr>
            <a:lvl2pPr marL="548640" indent="-184150" algn="l" rtl="0">
              <a:spcBef>
                <a:spcPts val="440"/>
              </a:spcBef>
              <a:buClr>
                <a:schemeClr val="accent2"/>
              </a:buClr>
              <a:buFont typeface="Georgia"/>
              <a:buChar char="○"/>
              <a:defRPr/>
            </a:lvl2pPr>
            <a:lvl3pPr marL="822960" indent="-143510" algn="l" rtl="0">
              <a:spcBef>
                <a:spcPts val="400"/>
              </a:spcBef>
              <a:buClr>
                <a:schemeClr val="accent3"/>
              </a:buClr>
              <a:buFont typeface="Georgia"/>
              <a:buChar char="•"/>
              <a:defRPr/>
            </a:lvl3pPr>
            <a:lvl4pPr marL="1097280" indent="-144780" algn="l" rtl="0">
              <a:spcBef>
                <a:spcPts val="400"/>
              </a:spcBef>
              <a:buClr>
                <a:schemeClr val="accent4"/>
              </a:buClr>
              <a:buFont typeface="Georgia"/>
              <a:buChar char="•"/>
              <a:defRPr/>
            </a:lvl4pPr>
            <a:lvl5pPr marL="1371600" indent="-114300" algn="l" rtl="0">
              <a:spcBef>
                <a:spcPts val="360"/>
              </a:spcBef>
              <a:buClr>
                <a:schemeClr val="accent5"/>
              </a:buClr>
              <a:buFont typeface="Georgia"/>
              <a:buChar char="•"/>
              <a:defRPr/>
            </a:lvl5pPr>
            <a:lvl6pPr marL="1645920" indent="-93980" algn="l" rtl="0">
              <a:spcBef>
                <a:spcPts val="360"/>
              </a:spcBef>
              <a:buClr>
                <a:schemeClr val="accent6"/>
              </a:buClr>
              <a:buFont typeface="Georgia"/>
              <a:buChar char="●"/>
              <a:defRPr/>
            </a:lvl6pPr>
            <a:lvl7pPr marL="1920240" indent="-101600" algn="l" rtl="0">
              <a:spcBef>
                <a:spcPts val="320"/>
              </a:spcBef>
              <a:buClr>
                <a:srgbClr val="B85740"/>
              </a:buClr>
              <a:buFont typeface="Georgia"/>
              <a:buChar char="•"/>
              <a:defRPr/>
            </a:lvl7pPr>
            <a:lvl8pPr marL="2103120" indent="-83820" algn="l" rtl="0">
              <a:spcBef>
                <a:spcPts val="320"/>
              </a:spcBef>
              <a:buClr>
                <a:srgbClr val="7B6C62"/>
              </a:buClr>
              <a:buFont typeface="Georgia"/>
              <a:buChar char="•"/>
              <a:defRPr/>
            </a:lvl8pPr>
            <a:lvl9pPr marL="2377440" indent="-113029" algn="l" rtl="0">
              <a:spcBef>
                <a:spcPts val="280"/>
              </a:spcBef>
              <a:buClr>
                <a:srgbClr val="B49E02"/>
              </a:buClr>
              <a:buFont typeface="Georgia"/>
              <a:buChar char="•"/>
              <a:defRPr/>
            </a:lvl9pPr>
          </a:lstStyle>
          <a:p>
            <a:endParaRPr/>
          </a:p>
        </p:txBody>
      </p:sp>
      <p:sp>
        <p:nvSpPr>
          <p:cNvPr id="116" name="Shape 116"/>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endParaRPr/>
          </a:p>
        </p:txBody>
      </p:sp>
      <p:sp>
        <p:nvSpPr>
          <p:cNvPr id="117" name="Shape 117"/>
          <p:cNvSpPr/>
          <p:nvPr/>
        </p:nvSpPr>
        <p:spPr>
          <a:xfrm>
            <a:off x="1389887" y="323087"/>
            <a:ext cx="420624" cy="420624"/>
          </a:xfrm>
          <a:prstGeom prst="ellipse">
            <a:avLst/>
          </a:prstGeom>
          <a:solidFill>
            <a:srgbClr val="FFFFFF"/>
          </a:solidFill>
          <a:ln w="50800" cap="rnd">
            <a:solidFill>
              <a:srgbClr val="7B9899"/>
            </a:solidFill>
            <a:prstDash val="solid"/>
            <a:round/>
            <a:headEnd type="none" w="med" len="med"/>
            <a:tailEnd type="none" w="med" len="med"/>
          </a:ln>
        </p:spPr>
        <p:txBody>
          <a:bodyPr lIns="91425" tIns="45700" rIns="91425" bIns="45700" anchor="ctr" anchorCtr="0">
            <a:noAutofit/>
          </a:bodyPr>
          <a:lstStyle/>
          <a:p>
            <a:endParaRPr/>
          </a:p>
        </p:txBody>
      </p:sp>
      <p:sp>
        <p:nvSpPr>
          <p:cNvPr id="118" name="Shape 118"/>
          <p:cNvSpPr txBox="1">
            <a:spLocks noGrp="1"/>
          </p:cNvSpPr>
          <p:nvPr>
            <p:ph type="sldNum" idx="12"/>
          </p:nvPr>
        </p:nvSpPr>
        <p:spPr>
          <a:xfrm>
            <a:off x="1371600" y="312737"/>
            <a:ext cx="457200" cy="441324"/>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19" name="Shape 119"/>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endParaRPr/>
          </a:p>
        </p:txBody>
      </p:sp>
      <p:sp>
        <p:nvSpPr>
          <p:cNvPr id="120" name="Shape 120"/>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21" name="Shape 121"/>
          <p:cNvSpPr txBox="1">
            <a:spLocks noGrp="1"/>
          </p:cNvSpPr>
          <p:nvPr>
            <p:ph type="ftr" idx="11"/>
          </p:nvPr>
        </p:nvSpPr>
        <p:spPr>
          <a:xfrm>
            <a:off x="301752" y="6410848"/>
            <a:ext cx="3383280" cy="365759"/>
          </a:xfrm>
          <a:prstGeom prst="rect">
            <a:avLst/>
          </a:prstGeom>
          <a:noFill/>
          <a:ln>
            <a:noFill/>
          </a:ln>
        </p:spPr>
        <p:txBody>
          <a:bodyPr lIns="91425" tIns="91425" rIns="91425" bIns="91425" anchor="t"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2"/>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algn="ctr" rtl="0">
              <a:spcBef>
                <a:spcPts val="0"/>
              </a:spcBef>
              <a:buClr>
                <a:srgbClr val="7B9899"/>
              </a:buClr>
              <a:buFont typeface="Georgi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2" name="Shape 142"/>
          <p:cNvSpPr txBox="1">
            <a:spLocks noGrp="1"/>
          </p:cNvSpPr>
          <p:nvPr>
            <p:ph type="body" idx="1"/>
          </p:nvPr>
        </p:nvSpPr>
        <p:spPr>
          <a:xfrm rot="5400000">
            <a:off x="2269236" y="-443483"/>
            <a:ext cx="4599431" cy="8534399"/>
          </a:xfrm>
          <a:prstGeom prst="rect">
            <a:avLst/>
          </a:prstGeom>
          <a:noFill/>
          <a:ln>
            <a:noFill/>
          </a:ln>
        </p:spPr>
        <p:txBody>
          <a:bodyPr lIns="91425" tIns="91425" rIns="91425" bIns="91425" anchor="t" anchorCtr="0"/>
          <a:lstStyle>
            <a:lvl1pPr marL="274320" indent="-128587" algn="l" rtl="0">
              <a:spcBef>
                <a:spcPts val="540"/>
              </a:spcBef>
              <a:buClr>
                <a:schemeClr val="accent1"/>
              </a:buClr>
              <a:buFont typeface="Georgia"/>
              <a:buChar char="●"/>
              <a:defRPr/>
            </a:lvl1pPr>
            <a:lvl2pPr marL="548640" indent="-184150" algn="l" rtl="0">
              <a:spcBef>
                <a:spcPts val="440"/>
              </a:spcBef>
              <a:buClr>
                <a:schemeClr val="accent2"/>
              </a:buClr>
              <a:buFont typeface="Georgia"/>
              <a:buChar char="○"/>
              <a:defRPr/>
            </a:lvl2pPr>
            <a:lvl3pPr marL="822960" indent="-143510" algn="l" rtl="0">
              <a:spcBef>
                <a:spcPts val="400"/>
              </a:spcBef>
              <a:buClr>
                <a:schemeClr val="accent3"/>
              </a:buClr>
              <a:buFont typeface="Georgia"/>
              <a:buChar char="•"/>
              <a:defRPr/>
            </a:lvl3pPr>
            <a:lvl4pPr marL="1097280" indent="-144780" algn="l" rtl="0">
              <a:spcBef>
                <a:spcPts val="400"/>
              </a:spcBef>
              <a:buClr>
                <a:schemeClr val="accent4"/>
              </a:buClr>
              <a:buFont typeface="Georgia"/>
              <a:buChar char="•"/>
              <a:defRPr/>
            </a:lvl4pPr>
            <a:lvl5pPr marL="1371600" indent="-114300" algn="l" rtl="0">
              <a:spcBef>
                <a:spcPts val="360"/>
              </a:spcBef>
              <a:buClr>
                <a:schemeClr val="accent5"/>
              </a:buClr>
              <a:buFont typeface="Georgia"/>
              <a:buChar char="•"/>
              <a:defRPr/>
            </a:lvl5pPr>
            <a:lvl6pPr marL="1645920" indent="-93980" algn="l" rtl="0">
              <a:spcBef>
                <a:spcPts val="360"/>
              </a:spcBef>
              <a:buClr>
                <a:schemeClr val="accent6"/>
              </a:buClr>
              <a:buFont typeface="Georgia"/>
              <a:buChar char="●"/>
              <a:defRPr/>
            </a:lvl6pPr>
            <a:lvl7pPr marL="1920240" indent="-101600" algn="l" rtl="0">
              <a:spcBef>
                <a:spcPts val="320"/>
              </a:spcBef>
              <a:buClr>
                <a:srgbClr val="B85740"/>
              </a:buClr>
              <a:buFont typeface="Georgia"/>
              <a:buChar char="•"/>
              <a:defRPr/>
            </a:lvl7pPr>
            <a:lvl8pPr marL="2103120" indent="-83820" algn="l" rtl="0">
              <a:spcBef>
                <a:spcPts val="320"/>
              </a:spcBef>
              <a:buClr>
                <a:srgbClr val="7B6C62"/>
              </a:buClr>
              <a:buFont typeface="Georgia"/>
              <a:buChar char="•"/>
              <a:defRPr/>
            </a:lvl8pPr>
            <a:lvl9pPr marL="2377440" indent="-113029" algn="l" rtl="0">
              <a:spcBef>
                <a:spcPts val="280"/>
              </a:spcBef>
              <a:buClr>
                <a:srgbClr val="B49E02"/>
              </a:buClr>
              <a:buFont typeface="Georgia"/>
              <a:buChar char="•"/>
              <a:defRPr/>
            </a:lvl9pPr>
          </a:lstStyle>
          <a:p>
            <a:endParaRPr/>
          </a:p>
        </p:txBody>
      </p:sp>
      <p:sp>
        <p:nvSpPr>
          <p:cNvPr id="143" name="Shape 143"/>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44" name="Shape 144"/>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45" name="Shape 145"/>
          <p:cNvSpPr txBox="1">
            <a:spLocks noGrp="1"/>
          </p:cNvSpPr>
          <p:nvPr>
            <p:ph type="sldNum" idx="12"/>
          </p:nvPr>
        </p:nvSpPr>
        <p:spPr>
          <a:xfrm>
            <a:off x="4343400" y="1040174"/>
            <a:ext cx="457200" cy="441324"/>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2"/>
        </a:solidFill>
        <a:effectLst/>
      </p:bgPr>
    </p:bg>
    <p:spTree>
      <p:nvGrpSpPr>
        <p:cNvPr id="1" name="Shape 146"/>
        <p:cNvGrpSpPr/>
        <p:nvPr/>
      </p:nvGrpSpPr>
      <p:grpSpPr>
        <a:xfrm>
          <a:off x="0" y="0"/>
          <a:ext cx="0" cy="0"/>
          <a:chOff x="0" y="0"/>
          <a:chExt cx="0" cy="0"/>
        </a:xfrm>
      </p:grpSpPr>
      <p:sp>
        <p:nvSpPr>
          <p:cNvPr id="147" name="Shape 147"/>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a:p>
        </p:txBody>
      </p:sp>
      <p:sp>
        <p:nvSpPr>
          <p:cNvPr id="148" name="Shape 148"/>
          <p:cNvSpPr/>
          <p:nvPr/>
        </p:nvSpPr>
        <p:spPr>
          <a:xfrm>
            <a:off x="7010400" y="0"/>
            <a:ext cx="2133599" cy="6858000"/>
          </a:xfrm>
          <a:prstGeom prst="rect">
            <a:avLst/>
          </a:prstGeom>
          <a:solidFill>
            <a:srgbClr val="FFFFFF"/>
          </a:solidFill>
          <a:ln>
            <a:noFill/>
          </a:ln>
        </p:spPr>
        <p:txBody>
          <a:bodyPr lIns="91425" tIns="45700" rIns="91425" bIns="45700" anchor="ctr" anchorCtr="0">
            <a:noAutofit/>
          </a:bodyPr>
          <a:lstStyle/>
          <a:p>
            <a:endParaRPr/>
          </a:p>
        </p:txBody>
      </p:sp>
      <p:sp>
        <p:nvSpPr>
          <p:cNvPr id="149" name="Shape 149"/>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endParaRPr/>
          </a:p>
        </p:txBody>
      </p:sp>
      <p:sp>
        <p:nvSpPr>
          <p:cNvPr id="150" name="Shape 150"/>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a:p>
        </p:txBody>
      </p:sp>
      <p:sp>
        <p:nvSpPr>
          <p:cNvPr id="151" name="Shape 151"/>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endParaRPr/>
          </a:p>
        </p:txBody>
      </p:sp>
      <p:sp>
        <p:nvSpPr>
          <p:cNvPr id="152" name="Shape 152"/>
          <p:cNvSpPr/>
          <p:nvPr/>
        </p:nvSpPr>
        <p:spPr>
          <a:xfrm>
            <a:off x="152400" y="155447"/>
            <a:ext cx="8833103" cy="6547104"/>
          </a:xfrm>
          <a:prstGeom prst="rect">
            <a:avLst/>
          </a:prstGeom>
          <a:noFill/>
          <a:ln w="9525" cap="flat">
            <a:solidFill>
              <a:srgbClr val="7B9899"/>
            </a:solidFill>
            <a:prstDash val="solid"/>
            <a:miter/>
            <a:headEnd type="none" w="med" len="med"/>
            <a:tailEnd type="none" w="med" len="med"/>
          </a:ln>
        </p:spPr>
        <p:txBody>
          <a:bodyPr lIns="91425" tIns="45700" rIns="91425" bIns="45700" anchor="ctr" anchorCtr="0">
            <a:noAutofit/>
          </a:bodyPr>
          <a:lstStyle/>
          <a:p>
            <a:endParaRPr/>
          </a:p>
        </p:txBody>
      </p:sp>
      <p:cxnSp>
        <p:nvCxnSpPr>
          <p:cNvPr id="153" name="Shape 153"/>
          <p:cNvCxnSpPr/>
          <p:nvPr/>
        </p:nvCxnSpPr>
        <p:spPr>
          <a:xfrm rot="5400000">
            <a:off x="4021835" y="3278124"/>
            <a:ext cx="6245352" cy="0"/>
          </a:xfrm>
          <a:prstGeom prst="straightConnector1">
            <a:avLst/>
          </a:prstGeom>
          <a:noFill/>
          <a:ln w="9525" cap="flat">
            <a:solidFill>
              <a:srgbClr val="7B9899"/>
            </a:solidFill>
            <a:prstDash val="dash"/>
            <a:round/>
            <a:headEnd type="none" w="med" len="med"/>
            <a:tailEnd type="none" w="med" len="med"/>
          </a:ln>
        </p:spPr>
      </p:cxnSp>
      <p:sp>
        <p:nvSpPr>
          <p:cNvPr id="154" name="Shape 154"/>
          <p:cNvSpPr/>
          <p:nvPr/>
        </p:nvSpPr>
        <p:spPr>
          <a:xfrm>
            <a:off x="6839711" y="2925763"/>
            <a:ext cx="609599" cy="609599"/>
          </a:xfrm>
          <a:prstGeom prst="ellipse">
            <a:avLst/>
          </a:prstGeom>
          <a:solidFill>
            <a:srgbClr val="FFFFFF"/>
          </a:solidFill>
          <a:ln>
            <a:noFill/>
          </a:ln>
        </p:spPr>
        <p:txBody>
          <a:bodyPr lIns="91425" tIns="45700" rIns="91425" bIns="45700" anchor="ctr" anchorCtr="0">
            <a:noAutofit/>
          </a:bodyPr>
          <a:lstStyle/>
          <a:p>
            <a:endParaRPr/>
          </a:p>
        </p:txBody>
      </p:sp>
      <p:sp>
        <p:nvSpPr>
          <p:cNvPr id="155" name="Shape 155"/>
          <p:cNvSpPr/>
          <p:nvPr/>
        </p:nvSpPr>
        <p:spPr>
          <a:xfrm>
            <a:off x="6934200" y="3020250"/>
            <a:ext cx="420624" cy="420624"/>
          </a:xfrm>
          <a:prstGeom prst="ellipse">
            <a:avLst/>
          </a:prstGeom>
          <a:solidFill>
            <a:srgbClr val="FFFFFF"/>
          </a:solidFill>
          <a:ln w="50800" cap="rnd">
            <a:solidFill>
              <a:srgbClr val="7B9899"/>
            </a:solidFill>
            <a:prstDash val="solid"/>
            <a:round/>
            <a:headEnd type="none" w="med" len="med"/>
            <a:tailEnd type="none" w="med" len="med"/>
          </a:ln>
        </p:spPr>
        <p:txBody>
          <a:bodyPr lIns="91425" tIns="45700" rIns="91425" bIns="45700" anchor="ctr" anchorCtr="0">
            <a:noAutofit/>
          </a:bodyPr>
          <a:lstStyle/>
          <a:p>
            <a:endParaRPr/>
          </a:p>
        </p:txBody>
      </p:sp>
      <p:sp>
        <p:nvSpPr>
          <p:cNvPr id="156" name="Shape 156"/>
          <p:cNvSpPr txBox="1">
            <a:spLocks noGrp="1"/>
          </p:cNvSpPr>
          <p:nvPr>
            <p:ph type="sldNum" idx="12"/>
          </p:nvPr>
        </p:nvSpPr>
        <p:spPr>
          <a:xfrm>
            <a:off x="6915911" y="3009900"/>
            <a:ext cx="457200" cy="441324"/>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57" name="Shape 157"/>
          <p:cNvSpPr txBox="1">
            <a:spLocks noGrp="1"/>
          </p:cNvSpPr>
          <p:nvPr>
            <p:ph type="body" idx="1"/>
          </p:nvPr>
        </p:nvSpPr>
        <p:spPr>
          <a:xfrm rot="5400000">
            <a:off x="670716" y="-61117"/>
            <a:ext cx="5821365" cy="6553200"/>
          </a:xfrm>
          <a:prstGeom prst="rect">
            <a:avLst/>
          </a:prstGeom>
          <a:noFill/>
          <a:ln>
            <a:noFill/>
          </a:ln>
        </p:spPr>
        <p:txBody>
          <a:bodyPr lIns="91425" tIns="91425" rIns="91425" bIns="91425" anchor="t" anchorCtr="0"/>
          <a:lstStyle>
            <a:lvl1pPr marL="274320" indent="-128587" algn="l" rtl="0">
              <a:spcBef>
                <a:spcPts val="540"/>
              </a:spcBef>
              <a:buClr>
                <a:schemeClr val="accent1"/>
              </a:buClr>
              <a:buFont typeface="Georgia"/>
              <a:buChar char="●"/>
              <a:defRPr/>
            </a:lvl1pPr>
            <a:lvl2pPr marL="548640" indent="-184150" algn="l" rtl="0">
              <a:spcBef>
                <a:spcPts val="440"/>
              </a:spcBef>
              <a:buClr>
                <a:schemeClr val="accent2"/>
              </a:buClr>
              <a:buFont typeface="Georgia"/>
              <a:buChar char="○"/>
              <a:defRPr/>
            </a:lvl2pPr>
            <a:lvl3pPr marL="822960" indent="-143510" algn="l" rtl="0">
              <a:spcBef>
                <a:spcPts val="400"/>
              </a:spcBef>
              <a:buClr>
                <a:schemeClr val="accent3"/>
              </a:buClr>
              <a:buFont typeface="Georgia"/>
              <a:buChar char="•"/>
              <a:defRPr/>
            </a:lvl3pPr>
            <a:lvl4pPr marL="1097280" indent="-144780" algn="l" rtl="0">
              <a:spcBef>
                <a:spcPts val="400"/>
              </a:spcBef>
              <a:buClr>
                <a:schemeClr val="accent4"/>
              </a:buClr>
              <a:buFont typeface="Georgia"/>
              <a:buChar char="•"/>
              <a:defRPr/>
            </a:lvl4pPr>
            <a:lvl5pPr marL="1371600" indent="-114300" algn="l" rtl="0">
              <a:spcBef>
                <a:spcPts val="360"/>
              </a:spcBef>
              <a:buClr>
                <a:schemeClr val="accent5"/>
              </a:buClr>
              <a:buFont typeface="Georgia"/>
              <a:buChar char="•"/>
              <a:defRPr/>
            </a:lvl5pPr>
            <a:lvl6pPr marL="1645920" indent="-93980" algn="l" rtl="0">
              <a:spcBef>
                <a:spcPts val="360"/>
              </a:spcBef>
              <a:buClr>
                <a:schemeClr val="accent6"/>
              </a:buClr>
              <a:buFont typeface="Georgia"/>
              <a:buChar char="●"/>
              <a:defRPr/>
            </a:lvl6pPr>
            <a:lvl7pPr marL="1920240" indent="-101600" algn="l" rtl="0">
              <a:spcBef>
                <a:spcPts val="320"/>
              </a:spcBef>
              <a:buClr>
                <a:srgbClr val="B85740"/>
              </a:buClr>
              <a:buFont typeface="Georgia"/>
              <a:buChar char="•"/>
              <a:defRPr/>
            </a:lvl7pPr>
            <a:lvl8pPr marL="2103120" indent="-83820" algn="l" rtl="0">
              <a:spcBef>
                <a:spcPts val="320"/>
              </a:spcBef>
              <a:buClr>
                <a:srgbClr val="7B6C62"/>
              </a:buClr>
              <a:buFont typeface="Georgia"/>
              <a:buChar char="•"/>
              <a:defRPr/>
            </a:lvl8pPr>
            <a:lvl9pPr marL="2377440" indent="-113029" algn="l" rtl="0">
              <a:spcBef>
                <a:spcPts val="280"/>
              </a:spcBef>
              <a:buClr>
                <a:srgbClr val="B49E02"/>
              </a:buClr>
              <a:buFont typeface="Georgia"/>
              <a:buChar char="•"/>
              <a:defRPr/>
            </a:lvl9pPr>
          </a:lstStyle>
          <a:p>
            <a:endParaRPr/>
          </a:p>
        </p:txBody>
      </p:sp>
      <p:sp>
        <p:nvSpPr>
          <p:cNvPr id="158" name="Shape 158"/>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59" name="Shape 159"/>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60" name="Shape 160"/>
          <p:cNvSpPr txBox="1">
            <a:spLocks noGrp="1"/>
          </p:cNvSpPr>
          <p:nvPr>
            <p:ph type="title"/>
          </p:nvPr>
        </p:nvSpPr>
        <p:spPr>
          <a:xfrm rot="5400000">
            <a:off x="5189537" y="2506663"/>
            <a:ext cx="5851525" cy="1447800"/>
          </a:xfrm>
          <a:prstGeom prst="rect">
            <a:avLst/>
          </a:prstGeom>
          <a:noFill/>
          <a:ln>
            <a:noFill/>
          </a:ln>
        </p:spPr>
        <p:txBody>
          <a:bodyPr lIns="91425" tIns="91425" rIns="91425" bIns="91425" anchor="b" anchorCtr="0"/>
          <a:lstStyle>
            <a:lvl1pPr algn="ctr" rtl="0">
              <a:spcBef>
                <a:spcPts val="0"/>
              </a:spcBef>
              <a:buClr>
                <a:srgbClr val="7B9899"/>
              </a:buClr>
              <a:buFont typeface="Georgi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381000"/>
            <a:ext cx="8229600" cy="1371599"/>
          </a:xfrm>
          <a:prstGeom prst="rect">
            <a:avLst/>
          </a:prstGeom>
          <a:noFill/>
          <a:ln>
            <a:noFill/>
          </a:ln>
        </p:spPr>
        <p:txBody>
          <a:bodyPr lIns="91425" tIns="91425" rIns="91425" bIns="91425" anchor="b" anchorCtr="0"/>
          <a:lstStyle>
            <a:lvl1pPr algn="ctr" rtl="0">
              <a:spcBef>
                <a:spcPts val="0"/>
              </a:spcBef>
              <a:buClr>
                <a:srgbClr val="7B9899"/>
              </a:buClr>
              <a:buFont typeface="Georgi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63" name="Shape 163"/>
          <p:cNvSpPr txBox="1">
            <a:spLocks noGrp="1"/>
          </p:cNvSpPr>
          <p:nvPr>
            <p:ph type="body" idx="1"/>
          </p:nvPr>
        </p:nvSpPr>
        <p:spPr>
          <a:xfrm>
            <a:off x="457200" y="1981200"/>
            <a:ext cx="4038599" cy="4114800"/>
          </a:xfrm>
          <a:prstGeom prst="rect">
            <a:avLst/>
          </a:prstGeom>
          <a:noFill/>
          <a:ln>
            <a:noFill/>
          </a:ln>
        </p:spPr>
        <p:txBody>
          <a:bodyPr lIns="91425" tIns="91425" rIns="91425" bIns="91425" anchor="t" anchorCtr="0"/>
          <a:lstStyle>
            <a:lvl1pPr marL="274320" indent="-128587" algn="l" rtl="0">
              <a:spcBef>
                <a:spcPts val="540"/>
              </a:spcBef>
              <a:buClr>
                <a:schemeClr val="accent1"/>
              </a:buClr>
              <a:buFont typeface="Georgia"/>
              <a:buChar char="●"/>
              <a:defRPr/>
            </a:lvl1pPr>
            <a:lvl2pPr marL="548640" indent="-184150" algn="l" rtl="0">
              <a:spcBef>
                <a:spcPts val="440"/>
              </a:spcBef>
              <a:buClr>
                <a:schemeClr val="accent2"/>
              </a:buClr>
              <a:buFont typeface="Georgia"/>
              <a:buChar char="○"/>
              <a:defRPr/>
            </a:lvl2pPr>
            <a:lvl3pPr marL="822960" indent="-143510" algn="l" rtl="0">
              <a:spcBef>
                <a:spcPts val="400"/>
              </a:spcBef>
              <a:buClr>
                <a:schemeClr val="accent3"/>
              </a:buClr>
              <a:buFont typeface="Georgia"/>
              <a:buChar char="•"/>
              <a:defRPr/>
            </a:lvl3pPr>
            <a:lvl4pPr marL="1097280" indent="-144780" algn="l" rtl="0">
              <a:spcBef>
                <a:spcPts val="400"/>
              </a:spcBef>
              <a:buClr>
                <a:schemeClr val="accent4"/>
              </a:buClr>
              <a:buFont typeface="Georgia"/>
              <a:buChar char="•"/>
              <a:defRPr/>
            </a:lvl4pPr>
            <a:lvl5pPr marL="1371600" indent="-114300" algn="l" rtl="0">
              <a:spcBef>
                <a:spcPts val="360"/>
              </a:spcBef>
              <a:buClr>
                <a:schemeClr val="accent5"/>
              </a:buClr>
              <a:buFont typeface="Georgia"/>
              <a:buChar char="•"/>
              <a:defRPr/>
            </a:lvl5pPr>
            <a:lvl6pPr marL="1645920" indent="-93980" algn="l" rtl="0">
              <a:spcBef>
                <a:spcPts val="360"/>
              </a:spcBef>
              <a:buClr>
                <a:schemeClr val="accent6"/>
              </a:buClr>
              <a:buFont typeface="Georgia"/>
              <a:buChar char="●"/>
              <a:defRPr/>
            </a:lvl6pPr>
            <a:lvl7pPr marL="1920240" indent="-101600" algn="l" rtl="0">
              <a:spcBef>
                <a:spcPts val="320"/>
              </a:spcBef>
              <a:buClr>
                <a:srgbClr val="B85740"/>
              </a:buClr>
              <a:buFont typeface="Georgia"/>
              <a:buChar char="•"/>
              <a:defRPr/>
            </a:lvl7pPr>
            <a:lvl8pPr marL="2103120" indent="-83820" algn="l" rtl="0">
              <a:spcBef>
                <a:spcPts val="320"/>
              </a:spcBef>
              <a:buClr>
                <a:srgbClr val="7B6C62"/>
              </a:buClr>
              <a:buFont typeface="Georgia"/>
              <a:buChar char="•"/>
              <a:defRPr/>
            </a:lvl8pPr>
            <a:lvl9pPr marL="2377440" indent="-113029" algn="l" rtl="0">
              <a:spcBef>
                <a:spcPts val="280"/>
              </a:spcBef>
              <a:buClr>
                <a:srgbClr val="B49E02"/>
              </a:buClr>
              <a:buFont typeface="Georgia"/>
              <a:buChar char="•"/>
              <a:defRPr/>
            </a:lvl9pPr>
          </a:lstStyle>
          <a:p>
            <a:endParaRPr/>
          </a:p>
        </p:txBody>
      </p:sp>
      <p:sp>
        <p:nvSpPr>
          <p:cNvPr id="164" name="Shape 164"/>
          <p:cNvSpPr txBox="1">
            <a:spLocks noGrp="1"/>
          </p:cNvSpPr>
          <p:nvPr>
            <p:ph type="body" idx="2"/>
          </p:nvPr>
        </p:nvSpPr>
        <p:spPr>
          <a:xfrm>
            <a:off x="4648200" y="1981200"/>
            <a:ext cx="4038599" cy="4114800"/>
          </a:xfrm>
          <a:prstGeom prst="rect">
            <a:avLst/>
          </a:prstGeom>
          <a:noFill/>
          <a:ln>
            <a:noFill/>
          </a:ln>
        </p:spPr>
        <p:txBody>
          <a:bodyPr lIns="91425" tIns="91425" rIns="91425" bIns="91425" anchor="t" anchorCtr="0"/>
          <a:lstStyle>
            <a:lvl1pPr marL="274320" indent="-128587" algn="l" rtl="0">
              <a:spcBef>
                <a:spcPts val="540"/>
              </a:spcBef>
              <a:buClr>
                <a:schemeClr val="accent1"/>
              </a:buClr>
              <a:buFont typeface="Georgia"/>
              <a:buChar char="●"/>
              <a:defRPr/>
            </a:lvl1pPr>
            <a:lvl2pPr marL="548640" indent="-184150" algn="l" rtl="0">
              <a:spcBef>
                <a:spcPts val="440"/>
              </a:spcBef>
              <a:buClr>
                <a:schemeClr val="accent2"/>
              </a:buClr>
              <a:buFont typeface="Georgia"/>
              <a:buChar char="○"/>
              <a:defRPr/>
            </a:lvl2pPr>
            <a:lvl3pPr marL="822960" indent="-143510" algn="l" rtl="0">
              <a:spcBef>
                <a:spcPts val="400"/>
              </a:spcBef>
              <a:buClr>
                <a:schemeClr val="accent3"/>
              </a:buClr>
              <a:buFont typeface="Georgia"/>
              <a:buChar char="•"/>
              <a:defRPr/>
            </a:lvl3pPr>
            <a:lvl4pPr marL="1097280" indent="-144780" algn="l" rtl="0">
              <a:spcBef>
                <a:spcPts val="400"/>
              </a:spcBef>
              <a:buClr>
                <a:schemeClr val="accent4"/>
              </a:buClr>
              <a:buFont typeface="Georgia"/>
              <a:buChar char="•"/>
              <a:defRPr/>
            </a:lvl4pPr>
            <a:lvl5pPr marL="1371600" indent="-114300" algn="l" rtl="0">
              <a:spcBef>
                <a:spcPts val="360"/>
              </a:spcBef>
              <a:buClr>
                <a:schemeClr val="accent5"/>
              </a:buClr>
              <a:buFont typeface="Georgia"/>
              <a:buChar char="•"/>
              <a:defRPr/>
            </a:lvl5pPr>
            <a:lvl6pPr marL="1645920" indent="-93980" algn="l" rtl="0">
              <a:spcBef>
                <a:spcPts val="360"/>
              </a:spcBef>
              <a:buClr>
                <a:schemeClr val="accent6"/>
              </a:buClr>
              <a:buFont typeface="Georgia"/>
              <a:buChar char="●"/>
              <a:defRPr/>
            </a:lvl6pPr>
            <a:lvl7pPr marL="1920240" indent="-101600" algn="l" rtl="0">
              <a:spcBef>
                <a:spcPts val="320"/>
              </a:spcBef>
              <a:buClr>
                <a:srgbClr val="B85740"/>
              </a:buClr>
              <a:buFont typeface="Georgia"/>
              <a:buChar char="•"/>
              <a:defRPr/>
            </a:lvl7pPr>
            <a:lvl8pPr marL="2103120" indent="-83820" algn="l" rtl="0">
              <a:spcBef>
                <a:spcPts val="320"/>
              </a:spcBef>
              <a:buClr>
                <a:srgbClr val="7B6C62"/>
              </a:buClr>
              <a:buFont typeface="Georgia"/>
              <a:buChar char="•"/>
              <a:defRPr/>
            </a:lvl8pPr>
            <a:lvl9pPr marL="2377440" indent="-113029" algn="l" rtl="0">
              <a:spcBef>
                <a:spcPts val="280"/>
              </a:spcBef>
              <a:buClr>
                <a:srgbClr val="B49E02"/>
              </a:buClr>
              <a:buFont typeface="Georgia"/>
              <a:buChar char="•"/>
              <a:defRPr/>
            </a:lvl9pPr>
          </a:lstStyle>
          <a:p>
            <a:endParaRPr/>
          </a:p>
        </p:txBody>
      </p:sp>
      <p:sp>
        <p:nvSpPr>
          <p:cNvPr id="165" name="Shape 16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66" name="Shape 16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67" name="Shape 167"/>
          <p:cNvSpPr txBox="1">
            <a:spLocks noGrp="1"/>
          </p:cNvSpPr>
          <p:nvPr>
            <p:ph type="sldNum" idx="12"/>
          </p:nvPr>
        </p:nvSpPr>
        <p:spPr>
          <a:xfrm>
            <a:off x="4343400" y="1040174"/>
            <a:ext cx="457200" cy="441324"/>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3E757214-ECA7-4925-9076-C22C7795A008}" type="slidenum">
              <a:rPr lang="en-US"/>
              <a:pPr>
                <a:defRPr/>
              </a:pPr>
              <a:t>‹#›</a:t>
            </a:fld>
            <a:endParaRPr lang="en-US"/>
          </a:p>
        </p:txBody>
      </p:sp>
    </p:spTree>
    <p:extLst>
      <p:ext uri="{BB962C8B-B14F-4D97-AF65-F5344CB8AC3E}">
        <p14:creationId xmlns:p14="http://schemas.microsoft.com/office/powerpoint/2010/main" val="348591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C7A0974-D0A5-4A73-B19B-5910227F20C2}" type="datetimeFigureOut">
              <a:rPr lang="en-US" smtClean="0"/>
              <a:t>10/7/2014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1175C56-FEF9-4788-862E-120AD5705321}" type="slidenum">
              <a:rPr lang="en-US" smtClean="0"/>
              <a:t>‹#›</a:t>
            </a:fld>
            <a:endParaRPr lang="en-US"/>
          </a:p>
        </p:txBody>
      </p:sp>
    </p:spTree>
    <p:extLst>
      <p:ext uri="{BB962C8B-B14F-4D97-AF65-F5344CB8AC3E}">
        <p14:creationId xmlns:p14="http://schemas.microsoft.com/office/powerpoint/2010/main" val="21220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endParaRPr/>
          </a:p>
        </p:txBody>
      </p:sp>
      <p:sp>
        <p:nvSpPr>
          <p:cNvPr id="10" name="Shape 10"/>
          <p:cNvSpPr/>
          <p:nvPr/>
        </p:nvSpPr>
        <p:spPr>
          <a:xfrm>
            <a:off x="0" y="0"/>
            <a:ext cx="9144000" cy="1393371"/>
          </a:xfrm>
          <a:prstGeom prst="rect">
            <a:avLst/>
          </a:prstGeom>
          <a:solidFill>
            <a:srgbClr val="FFFFFF"/>
          </a:solidFill>
          <a:ln>
            <a:noFill/>
          </a:ln>
        </p:spPr>
        <p:txBody>
          <a:bodyPr lIns="91425" tIns="45700" rIns="91425" bIns="45700" anchor="ctr" anchorCtr="0">
            <a:noAutofit/>
          </a:bodyPr>
          <a:lstStyle/>
          <a:p>
            <a:endParaRPr/>
          </a:p>
        </p:txBody>
      </p:sp>
      <p:sp>
        <p:nvSpPr>
          <p:cNvPr id="11" name="Shape 11"/>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endParaRPr/>
          </a:p>
        </p:txBody>
      </p:sp>
      <p:sp>
        <p:nvSpPr>
          <p:cNvPr id="12" name="Shape 12"/>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endParaRPr/>
          </a:p>
        </p:txBody>
      </p:sp>
      <p:sp>
        <p:nvSpPr>
          <p:cNvPr id="13" name="Shape 13"/>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endParaRPr/>
          </a:p>
        </p:txBody>
      </p:sp>
      <p:sp>
        <p:nvSpPr>
          <p:cNvPr id="14" name="Shape 14"/>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5" name="Shape 15"/>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6" name="Shape 16"/>
          <p:cNvSpPr/>
          <p:nvPr/>
        </p:nvSpPr>
        <p:spPr>
          <a:xfrm>
            <a:off x="152400" y="155447"/>
            <a:ext cx="8833103" cy="6547104"/>
          </a:xfrm>
          <a:prstGeom prst="rect">
            <a:avLst/>
          </a:prstGeom>
          <a:noFill/>
          <a:ln w="9525" cap="flat">
            <a:solidFill>
              <a:srgbClr val="7B9899"/>
            </a:solidFill>
            <a:prstDash val="solid"/>
            <a:miter/>
            <a:headEnd type="none" w="med" len="med"/>
            <a:tailEnd type="none" w="med" len="med"/>
          </a:ln>
        </p:spPr>
        <p:txBody>
          <a:bodyPr lIns="91425" tIns="45700" rIns="91425" bIns="45700" anchor="ctr" anchorCtr="0">
            <a:noAutofit/>
          </a:bodyPr>
          <a:lstStyle/>
          <a:p>
            <a:endParaRPr/>
          </a:p>
        </p:txBody>
      </p:sp>
      <p:cxnSp>
        <p:nvCxnSpPr>
          <p:cNvPr id="17" name="Shape 17"/>
          <p:cNvCxnSpPr/>
          <p:nvPr/>
        </p:nvCxnSpPr>
        <p:spPr>
          <a:xfrm>
            <a:off x="152400" y="1276742"/>
            <a:ext cx="8833103" cy="0"/>
          </a:xfrm>
          <a:prstGeom prst="straightConnector1">
            <a:avLst/>
          </a:prstGeom>
          <a:noFill/>
          <a:ln w="9525" cap="flat">
            <a:solidFill>
              <a:srgbClr val="7B9899"/>
            </a:solidFill>
            <a:prstDash val="dash"/>
            <a:round/>
            <a:headEnd type="none" w="med" len="med"/>
            <a:tailEnd type="none" w="med" len="med"/>
          </a:ln>
        </p:spPr>
      </p:cxnSp>
      <p:sp>
        <p:nvSpPr>
          <p:cNvPr id="18" name="Shape 18"/>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endParaRPr/>
          </a:p>
        </p:txBody>
      </p:sp>
      <p:sp>
        <p:nvSpPr>
          <p:cNvPr id="19" name="Shape 19"/>
          <p:cNvSpPr/>
          <p:nvPr/>
        </p:nvSpPr>
        <p:spPr>
          <a:xfrm>
            <a:off x="4361687" y="1050524"/>
            <a:ext cx="420624" cy="420624"/>
          </a:xfrm>
          <a:prstGeom prst="ellipse">
            <a:avLst/>
          </a:prstGeom>
          <a:solidFill>
            <a:srgbClr val="FFFFFF"/>
          </a:solidFill>
          <a:ln w="50800" cap="rnd">
            <a:solidFill>
              <a:srgbClr val="7B9899"/>
            </a:solidFill>
            <a:prstDash val="solid"/>
            <a:round/>
            <a:headEnd type="none" w="med" len="med"/>
            <a:tailEnd type="none" w="med" len="med"/>
          </a:ln>
        </p:spPr>
        <p:txBody>
          <a:bodyPr lIns="91425" tIns="45700" rIns="91425" bIns="45700" anchor="ctr" anchorCtr="0">
            <a:noAutofit/>
          </a:bodyPr>
          <a:lstStyle/>
          <a:p>
            <a:endParaRPr/>
          </a:p>
        </p:txBody>
      </p:sp>
      <p:sp>
        <p:nvSpPr>
          <p:cNvPr id="20" name="Shape 20"/>
          <p:cNvSpPr txBox="1">
            <a:spLocks noGrp="1"/>
          </p:cNvSpPr>
          <p:nvPr>
            <p:ph type="sldNum" idx="12"/>
          </p:nvPr>
        </p:nvSpPr>
        <p:spPr>
          <a:xfrm>
            <a:off x="4343400" y="1040174"/>
            <a:ext cx="457200" cy="441324"/>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1" name="Shape 21"/>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indent="0" algn="ctr" rtl="0">
              <a:spcBef>
                <a:spcPts val="0"/>
              </a:spcBef>
              <a:buClr>
                <a:srgbClr val="7B9899"/>
              </a:buClr>
              <a:buFont typeface="Georgia"/>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22" name="Shape 22"/>
          <p:cNvSpPr txBox="1">
            <a:spLocks noGrp="1"/>
          </p:cNvSpPr>
          <p:nvPr>
            <p:ph type="body" idx="1"/>
          </p:nvPr>
        </p:nvSpPr>
        <p:spPr>
          <a:xfrm>
            <a:off x="301752" y="1524000"/>
            <a:ext cx="8534399" cy="4599431"/>
          </a:xfrm>
          <a:prstGeom prst="rect">
            <a:avLst/>
          </a:prstGeom>
          <a:noFill/>
          <a:ln>
            <a:noFill/>
          </a:ln>
        </p:spPr>
        <p:txBody>
          <a:bodyPr lIns="91425" tIns="91425" rIns="91425" bIns="91425" anchor="t" anchorCtr="0"/>
          <a:lstStyle>
            <a:lvl1pPr marL="274320" marR="0" indent="-128587" algn="l" rtl="0">
              <a:spcBef>
                <a:spcPts val="540"/>
              </a:spcBef>
              <a:buClr>
                <a:schemeClr val="accent1"/>
              </a:buClr>
              <a:buFont typeface="Georgia"/>
              <a:buChar char="●"/>
              <a:defRPr/>
            </a:lvl1pPr>
            <a:lvl2pPr marL="548640" marR="0" indent="-184150" algn="l" rtl="0">
              <a:spcBef>
                <a:spcPts val="440"/>
              </a:spcBef>
              <a:buClr>
                <a:schemeClr val="accent2"/>
              </a:buClr>
              <a:buFont typeface="Georgia"/>
              <a:buChar char="○"/>
              <a:defRPr/>
            </a:lvl2pPr>
            <a:lvl3pPr marL="822960" marR="0" indent="-143510" algn="l" rtl="0">
              <a:spcBef>
                <a:spcPts val="400"/>
              </a:spcBef>
              <a:buClr>
                <a:schemeClr val="accent3"/>
              </a:buClr>
              <a:buFont typeface="Georgia"/>
              <a:buChar char="•"/>
              <a:defRPr/>
            </a:lvl3pPr>
            <a:lvl4pPr marL="1097280" marR="0" indent="-144780" algn="l" rtl="0">
              <a:spcBef>
                <a:spcPts val="400"/>
              </a:spcBef>
              <a:buClr>
                <a:schemeClr val="accent4"/>
              </a:buClr>
              <a:buFont typeface="Georgia"/>
              <a:buChar char="•"/>
              <a:defRPr/>
            </a:lvl4pPr>
            <a:lvl5pPr marL="1371600" marR="0" indent="-114300" algn="l" rtl="0">
              <a:spcBef>
                <a:spcPts val="360"/>
              </a:spcBef>
              <a:buClr>
                <a:schemeClr val="accent5"/>
              </a:buClr>
              <a:buFont typeface="Georgia"/>
              <a:buChar char="•"/>
              <a:defRPr/>
            </a:lvl5pPr>
            <a:lvl6pPr marL="1645920" marR="0" indent="-93980" algn="l" rtl="0">
              <a:spcBef>
                <a:spcPts val="360"/>
              </a:spcBef>
              <a:buClr>
                <a:schemeClr val="accent6"/>
              </a:buClr>
              <a:buFont typeface="Georgia"/>
              <a:buChar char="●"/>
              <a:defRPr/>
            </a:lvl6pPr>
            <a:lvl7pPr marL="1920240" marR="0" indent="-101600" algn="l" rtl="0">
              <a:spcBef>
                <a:spcPts val="320"/>
              </a:spcBef>
              <a:buClr>
                <a:srgbClr val="B85740"/>
              </a:buClr>
              <a:buFont typeface="Georgia"/>
              <a:buChar char="•"/>
              <a:defRPr/>
            </a:lvl7pPr>
            <a:lvl8pPr marL="2103120" marR="0" indent="-83820" algn="l" rtl="0">
              <a:spcBef>
                <a:spcPts val="320"/>
              </a:spcBef>
              <a:buClr>
                <a:srgbClr val="7B6C62"/>
              </a:buClr>
              <a:buFont typeface="Georgia"/>
              <a:buChar char="•"/>
              <a:defRPr/>
            </a:lvl8pPr>
            <a:lvl9pPr marL="2377440" marR="0" indent="-113029" algn="l" rtl="0">
              <a:spcBef>
                <a:spcPts val="280"/>
              </a:spcBef>
              <a:buClr>
                <a:srgbClr val="B49E02"/>
              </a:buClr>
              <a:buFont typeface="Georgia"/>
              <a:buChar cha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7" r:id="rId3"/>
    <p:sldLayoutId id="2147483658" r:id="rId4"/>
    <p:sldLayoutId id="2147483659" r:id="rId5"/>
    <p:sldLayoutId id="2147483662" r:id="rId6"/>
    <p:sldLayoutId id="2147483663"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4ZKBeEvmqzI"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70C0"/>
                </a:solidFill>
              </a:rPr>
              <a:t>How Cells Exchange Molecules</a:t>
            </a:r>
            <a:endParaRPr lang="en-US" dirty="0">
              <a:solidFill>
                <a:srgbClr val="0070C0"/>
              </a:solidFill>
            </a:endParaRPr>
          </a:p>
        </p:txBody>
      </p:sp>
      <p:sp>
        <p:nvSpPr>
          <p:cNvPr id="3" name="Subtitle 2"/>
          <p:cNvSpPr>
            <a:spLocks noGrp="1"/>
          </p:cNvSpPr>
          <p:nvPr>
            <p:ph type="subTitle" idx="1"/>
          </p:nvPr>
        </p:nvSpPr>
        <p:spPr/>
        <p:txBody>
          <a:bodyPr/>
          <a:lstStyle/>
          <a:p>
            <a:r>
              <a:rPr lang="en-US" sz="1800" dirty="0" smtClean="0">
                <a:solidFill>
                  <a:srgbClr val="0070C0"/>
                </a:solidFill>
              </a:rPr>
              <a:t>Active and Passive Transport</a:t>
            </a:r>
            <a:endParaRPr lang="en-US" sz="1800" dirty="0">
              <a:solidFill>
                <a:srgbClr val="0070C0"/>
              </a:solidFill>
            </a:endParaRPr>
          </a:p>
        </p:txBody>
      </p:sp>
    </p:spTree>
    <p:extLst>
      <p:ext uri="{BB962C8B-B14F-4D97-AF65-F5344CB8AC3E}">
        <p14:creationId xmlns:p14="http://schemas.microsoft.com/office/powerpoint/2010/main" val="506087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495300" y="-381000"/>
            <a:ext cx="8229600" cy="1371599"/>
          </a:xfrm>
        </p:spPr>
        <p:txBody>
          <a:bodyPr/>
          <a:lstStyle/>
          <a:p>
            <a:pPr eaLnBrk="1" hangingPunct="1">
              <a:defRPr/>
            </a:pPr>
            <a:r>
              <a:rPr lang="en-US" sz="4000" dirty="0" smtClean="0">
                <a:solidFill>
                  <a:srgbClr val="002060"/>
                </a:solidFill>
                <a:latin typeface="Times New Roman" panose="02020603050405020304" pitchFamily="18" charset="0"/>
                <a:cs typeface="Times New Roman" panose="02020603050405020304" pitchFamily="18" charset="0"/>
              </a:rPr>
              <a:t>Osmosis in Cells</a:t>
            </a:r>
          </a:p>
        </p:txBody>
      </p:sp>
      <p:sp>
        <p:nvSpPr>
          <p:cNvPr id="39941" name="Rectangle 5"/>
          <p:cNvSpPr>
            <a:spLocks noGrp="1" noChangeArrowheads="1"/>
          </p:cNvSpPr>
          <p:nvPr>
            <p:ph type="body" sz="half" idx="1"/>
          </p:nvPr>
        </p:nvSpPr>
        <p:spPr>
          <a:xfrm>
            <a:off x="152400" y="1381125"/>
            <a:ext cx="4572000" cy="4530725"/>
          </a:xfrm>
        </p:spPr>
        <p:txBody>
          <a:bodyPr/>
          <a:lstStyle/>
          <a:p>
            <a:pPr eaLnBrk="1" hangingPunct="1">
              <a:lnSpc>
                <a:spcPct val="90000"/>
              </a:lnSpc>
              <a:defRPr/>
            </a:pPr>
            <a:r>
              <a:rPr lang="en-US" sz="3200" b="1" u="sng" dirty="0" smtClean="0">
                <a:solidFill>
                  <a:srgbClr val="FF0000"/>
                </a:solidFill>
                <a:latin typeface="Times New Roman" panose="02020603050405020304" pitchFamily="18" charset="0"/>
                <a:cs typeface="Times New Roman" panose="02020603050405020304" pitchFamily="18" charset="0"/>
              </a:rPr>
              <a:t>Hypertonic</a:t>
            </a:r>
            <a:r>
              <a:rPr lang="en-US" sz="3200" dirty="0" smtClean="0">
                <a:latin typeface="Times New Roman" panose="02020603050405020304" pitchFamily="18" charset="0"/>
                <a:cs typeface="Times New Roman" panose="02020603050405020304" pitchFamily="18" charset="0"/>
              </a:rPr>
              <a:t> concentration of solutes is greater </a:t>
            </a:r>
            <a:r>
              <a:rPr lang="en-US" sz="3200" b="1" u="sng" dirty="0" smtClean="0">
                <a:latin typeface="Times New Roman" panose="02020603050405020304" pitchFamily="18" charset="0"/>
                <a:cs typeface="Times New Roman" panose="02020603050405020304" pitchFamily="18" charset="0"/>
              </a:rPr>
              <a:t>outside</a:t>
            </a:r>
            <a:r>
              <a:rPr lang="en-US" sz="3200" dirty="0" smtClean="0">
                <a:latin typeface="Times New Roman" panose="02020603050405020304" pitchFamily="18" charset="0"/>
                <a:cs typeface="Times New Roman" panose="02020603050405020304" pitchFamily="18" charset="0"/>
              </a:rPr>
              <a:t> the cell than inside</a:t>
            </a:r>
          </a:p>
          <a:p>
            <a:pPr eaLnBrk="1" hangingPunct="1">
              <a:lnSpc>
                <a:spcPct val="90000"/>
              </a:lnSpc>
              <a:defRPr/>
            </a:pPr>
            <a:r>
              <a:rPr lang="en-US" sz="3200" b="1" u="sng" dirty="0" smtClean="0">
                <a:solidFill>
                  <a:srgbClr val="FF0000"/>
                </a:solidFill>
                <a:latin typeface="Times New Roman" panose="02020603050405020304" pitchFamily="18" charset="0"/>
                <a:cs typeface="Times New Roman" panose="02020603050405020304" pitchFamily="18" charset="0"/>
              </a:rPr>
              <a:t>Hypotonic:  </a:t>
            </a:r>
            <a:r>
              <a:rPr lang="en-US" sz="3200" dirty="0" smtClean="0">
                <a:latin typeface="Times New Roman" panose="02020603050405020304" pitchFamily="18" charset="0"/>
                <a:cs typeface="Times New Roman" panose="02020603050405020304" pitchFamily="18" charset="0"/>
              </a:rPr>
              <a:t>Concentration of solutes is greater </a:t>
            </a:r>
            <a:r>
              <a:rPr lang="en-US" sz="3200" b="1" u="sng" dirty="0" smtClean="0">
                <a:latin typeface="Times New Roman" panose="02020603050405020304" pitchFamily="18" charset="0"/>
                <a:cs typeface="Times New Roman" panose="02020603050405020304" pitchFamily="18" charset="0"/>
              </a:rPr>
              <a:t>inside</a:t>
            </a:r>
            <a:r>
              <a:rPr lang="en-US" sz="3200" dirty="0" smtClean="0">
                <a:latin typeface="Times New Roman" panose="02020603050405020304" pitchFamily="18" charset="0"/>
                <a:cs typeface="Times New Roman" panose="02020603050405020304" pitchFamily="18" charset="0"/>
              </a:rPr>
              <a:t> the cell than outside</a:t>
            </a:r>
          </a:p>
          <a:p>
            <a:pPr eaLnBrk="1" hangingPunct="1">
              <a:lnSpc>
                <a:spcPct val="90000"/>
              </a:lnSpc>
              <a:defRPr/>
            </a:pPr>
            <a:r>
              <a:rPr lang="en-US" sz="3200" b="1" u="sng" dirty="0" smtClean="0">
                <a:solidFill>
                  <a:srgbClr val="FF0000"/>
                </a:solidFill>
                <a:latin typeface="Times New Roman" panose="02020603050405020304" pitchFamily="18" charset="0"/>
                <a:cs typeface="Times New Roman" panose="02020603050405020304" pitchFamily="18" charset="0"/>
              </a:rPr>
              <a:t>Isotonic:  </a:t>
            </a:r>
            <a:r>
              <a:rPr lang="en-US" sz="3200" dirty="0" smtClean="0">
                <a:latin typeface="Times New Roman" panose="02020603050405020304" pitchFamily="18" charset="0"/>
                <a:cs typeface="Times New Roman" panose="02020603050405020304" pitchFamily="18" charset="0"/>
              </a:rPr>
              <a:t>Concentration is </a:t>
            </a:r>
            <a:r>
              <a:rPr lang="en-US" sz="3200" b="1" u="sng" dirty="0" smtClean="0">
                <a:latin typeface="Times New Roman" panose="02020603050405020304" pitchFamily="18" charset="0"/>
                <a:cs typeface="Times New Roman" panose="02020603050405020304" pitchFamily="18" charset="0"/>
              </a:rPr>
              <a:t>equal</a:t>
            </a:r>
          </a:p>
        </p:txBody>
      </p:sp>
      <p:sp>
        <p:nvSpPr>
          <p:cNvPr id="12292" name="Text Box 9"/>
          <p:cNvSpPr txBox="1">
            <a:spLocks noChangeArrowheads="1"/>
          </p:cNvSpPr>
          <p:nvPr/>
        </p:nvSpPr>
        <p:spPr bwMode="auto">
          <a:xfrm>
            <a:off x="914400" y="6400800"/>
            <a:ext cx="7391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en-US" sz="800"/>
              <a:t>http://legacy.hopkinsville.kctcs.edu/sitecore/instructors/Jason-Arnold/VLI/Module%202/m2cellfunctionandenergetics/f5-13_osmosis_in_animal_c.jpg</a:t>
            </a:r>
          </a:p>
        </p:txBody>
      </p:sp>
      <p:pic>
        <p:nvPicPr>
          <p:cNvPr id="122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81125"/>
            <a:ext cx="4572000" cy="474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751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609600"/>
            <a:ext cx="8534399" cy="758951"/>
          </a:xfrm>
        </p:spPr>
        <p:txBody>
          <a:bodyPr/>
          <a:lstStyle/>
          <a:p>
            <a:pPr eaLnBrk="1" hangingPunct="1">
              <a:defRPr/>
            </a:pPr>
            <a:r>
              <a:rPr lang="en-US" sz="4000" dirty="0" smtClean="0">
                <a:solidFill>
                  <a:srgbClr val="002060"/>
                </a:solidFill>
                <a:latin typeface="Times New Roman" panose="02020603050405020304" pitchFamily="18" charset="0"/>
                <a:cs typeface="Times New Roman" panose="02020603050405020304" pitchFamily="18" charset="0"/>
              </a:rPr>
              <a:t>Define Selectively Permeable Membrane</a:t>
            </a:r>
          </a:p>
        </p:txBody>
      </p:sp>
      <p:sp>
        <p:nvSpPr>
          <p:cNvPr id="44035" name="Rectangle 3"/>
          <p:cNvSpPr>
            <a:spLocks noGrp="1" noChangeArrowheads="1"/>
          </p:cNvSpPr>
          <p:nvPr>
            <p:ph type="body" idx="1"/>
          </p:nvPr>
        </p:nvSpPr>
        <p:spPr>
          <a:xfrm>
            <a:off x="301752" y="1828800"/>
            <a:ext cx="8503920" cy="4572000"/>
          </a:xfrm>
        </p:spPr>
        <p:txBody>
          <a:bodyPr/>
          <a:lstStyle/>
          <a:p>
            <a:pPr eaLnBrk="1" hangingPunct="1">
              <a:defRPr/>
            </a:pPr>
            <a:r>
              <a:rPr lang="en-US" sz="3600" dirty="0" smtClean="0">
                <a:latin typeface="Times New Roman" panose="02020603050405020304" pitchFamily="18" charset="0"/>
                <a:cs typeface="Times New Roman" panose="02020603050405020304" pitchFamily="18" charset="0"/>
              </a:rPr>
              <a:t>A membrane that allows only certain materials to cross it </a:t>
            </a:r>
          </a:p>
          <a:p>
            <a:pPr eaLnBrk="1" hangingPunct="1">
              <a:defRPr/>
            </a:pPr>
            <a:r>
              <a:rPr lang="en-US" sz="3600" dirty="0" smtClean="0">
                <a:latin typeface="Times New Roman" panose="02020603050405020304" pitchFamily="18" charset="0"/>
                <a:cs typeface="Times New Roman" panose="02020603050405020304" pitchFamily="18" charset="0"/>
              </a:rPr>
              <a:t>Materials pass through </a:t>
            </a:r>
            <a:r>
              <a:rPr lang="en-US" sz="3600" b="1" dirty="0" smtClean="0">
                <a:latin typeface="Times New Roman" panose="02020603050405020304" pitchFamily="18" charset="0"/>
                <a:cs typeface="Times New Roman" panose="02020603050405020304" pitchFamily="18" charset="0"/>
              </a:rPr>
              <a:t>pores</a:t>
            </a:r>
            <a:r>
              <a:rPr lang="en-US" sz="3600" dirty="0" smtClean="0">
                <a:latin typeface="Times New Roman" panose="02020603050405020304" pitchFamily="18" charset="0"/>
                <a:cs typeface="Times New Roman" panose="02020603050405020304" pitchFamily="18" charset="0"/>
              </a:rPr>
              <a:t> in the membrane</a:t>
            </a:r>
          </a:p>
        </p:txBody>
      </p:sp>
    </p:spTree>
    <p:extLst>
      <p:ext uri="{BB962C8B-B14F-4D97-AF65-F5344CB8AC3E}">
        <p14:creationId xmlns:p14="http://schemas.microsoft.com/office/powerpoint/2010/main" val="117358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04800" y="533400"/>
            <a:ext cx="8534399" cy="758951"/>
          </a:xfrm>
        </p:spPr>
        <p:txBody>
          <a:bodyPr/>
          <a:lstStyle/>
          <a:p>
            <a:pPr eaLnBrk="1" hangingPunct="1">
              <a:defRPr/>
            </a:pPr>
            <a:r>
              <a:rPr lang="en-US" sz="4000" dirty="0" smtClean="0">
                <a:solidFill>
                  <a:srgbClr val="002060"/>
                </a:solidFill>
                <a:latin typeface="Times New Roman" panose="02020603050405020304" pitchFamily="18" charset="0"/>
                <a:cs typeface="Times New Roman" panose="02020603050405020304" pitchFamily="18" charset="0"/>
              </a:rPr>
              <a:t>Why Are Osmosis &amp; Diffusion </a:t>
            </a:r>
            <a:r>
              <a:rPr lang="en-US" sz="4000" dirty="0">
                <a:solidFill>
                  <a:srgbClr val="002060"/>
                </a:solidFill>
                <a:latin typeface="Times New Roman" panose="02020603050405020304" pitchFamily="18" charset="0"/>
                <a:cs typeface="Times New Roman" panose="02020603050405020304" pitchFamily="18" charset="0"/>
              </a:rPr>
              <a:t>I</a:t>
            </a:r>
            <a:r>
              <a:rPr lang="en-US" sz="4000" dirty="0" smtClean="0">
                <a:solidFill>
                  <a:srgbClr val="002060"/>
                </a:solidFill>
                <a:latin typeface="Times New Roman" panose="02020603050405020304" pitchFamily="18" charset="0"/>
                <a:cs typeface="Times New Roman" panose="02020603050405020304" pitchFamily="18" charset="0"/>
              </a:rPr>
              <a:t>mportant?</a:t>
            </a:r>
          </a:p>
        </p:txBody>
      </p:sp>
      <p:sp>
        <p:nvSpPr>
          <p:cNvPr id="48133" name="Rectangle 5"/>
          <p:cNvSpPr>
            <a:spLocks noGrp="1" noChangeArrowheads="1"/>
          </p:cNvSpPr>
          <p:nvPr>
            <p:ph type="body" idx="1"/>
          </p:nvPr>
        </p:nvSpPr>
        <p:spPr/>
        <p:txBody>
          <a:bodyPr/>
          <a:lstStyle/>
          <a:p>
            <a:pPr eaLnBrk="1" hangingPunct="1">
              <a:defRPr/>
            </a:pPr>
            <a:r>
              <a:rPr lang="en-US" sz="3600" dirty="0" smtClean="0">
                <a:latin typeface="Times New Roman" panose="02020603050405020304" pitchFamily="18" charset="0"/>
                <a:cs typeface="Times New Roman" panose="02020603050405020304" pitchFamily="18" charset="0"/>
              </a:rPr>
              <a:t>All living things have certain requirements they must satisfy in order to remain alive </a:t>
            </a:r>
          </a:p>
          <a:p>
            <a:pPr lvl="1" eaLnBrk="1" hangingPunct="1">
              <a:defRPr/>
            </a:pPr>
            <a:r>
              <a:rPr lang="en-US" sz="3200" dirty="0" smtClean="0">
                <a:latin typeface="Times New Roman" panose="02020603050405020304" pitchFamily="18" charset="0"/>
                <a:cs typeface="Times New Roman" panose="02020603050405020304" pitchFamily="18" charset="0"/>
              </a:rPr>
              <a:t>exchanging gases (usually CO</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and O</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a:t>
            </a:r>
          </a:p>
          <a:p>
            <a:pPr lvl="1" eaLnBrk="1" hangingPunct="1">
              <a:defRPr/>
            </a:pPr>
            <a:r>
              <a:rPr lang="en-US" sz="3200" dirty="0" smtClean="0">
                <a:latin typeface="Times New Roman" panose="02020603050405020304" pitchFamily="18" charset="0"/>
                <a:cs typeface="Times New Roman" panose="02020603050405020304" pitchFamily="18" charset="0"/>
              </a:rPr>
              <a:t>taking in water, minerals, and food, </a:t>
            </a:r>
          </a:p>
          <a:p>
            <a:pPr lvl="1" eaLnBrk="1" hangingPunct="1">
              <a:defRPr/>
            </a:pPr>
            <a:r>
              <a:rPr lang="en-US" sz="3200" dirty="0" smtClean="0">
                <a:latin typeface="Times New Roman" panose="02020603050405020304" pitchFamily="18" charset="0"/>
                <a:cs typeface="Times New Roman" panose="02020603050405020304" pitchFamily="18" charset="0"/>
              </a:rPr>
              <a:t>eliminating wastes. </a:t>
            </a:r>
          </a:p>
          <a:p>
            <a:pPr eaLnBrk="1" hangingPunct="1">
              <a:defRPr/>
            </a:pPr>
            <a:r>
              <a:rPr lang="en-US" sz="3600" dirty="0" smtClean="0">
                <a:latin typeface="Times New Roman" panose="02020603050405020304" pitchFamily="18" charset="0"/>
                <a:cs typeface="Times New Roman" panose="02020603050405020304" pitchFamily="18" charset="0"/>
              </a:rPr>
              <a:t>These tasks happen at the cellular level.</a:t>
            </a:r>
          </a:p>
          <a:p>
            <a:pPr eaLnBrk="1" hangingPunct="1">
              <a:defRPr/>
            </a:pPr>
            <a:r>
              <a:rPr lang="en-US" sz="3600" dirty="0" smtClean="0">
                <a:latin typeface="Times New Roman" panose="02020603050405020304" pitchFamily="18" charset="0"/>
                <a:cs typeface="Times New Roman" panose="02020603050405020304" pitchFamily="18" charset="0"/>
              </a:rPr>
              <a:t>Molecules move through the cell membrane by diffusion</a:t>
            </a:r>
          </a:p>
        </p:txBody>
      </p:sp>
    </p:spTree>
    <p:extLst>
      <p:ext uri="{BB962C8B-B14F-4D97-AF65-F5344CB8AC3E}">
        <p14:creationId xmlns:p14="http://schemas.microsoft.com/office/powerpoint/2010/main" val="804946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2060"/>
                </a:solidFill>
                <a:latin typeface="Times New Roman" panose="02020603050405020304" pitchFamily="18" charset="0"/>
                <a:cs typeface="Times New Roman" panose="02020603050405020304" pitchFamily="18" charset="0"/>
              </a:rPr>
              <a:t>Active versus Passive Transport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600" y="1583353"/>
            <a:ext cx="8077200" cy="1569660"/>
          </a:xfrm>
          <a:prstGeom prst="rect">
            <a:avLst/>
          </a:prstGeom>
        </p:spPr>
        <p:txBody>
          <a:bodyPr wrap="square">
            <a:spAutoFit/>
          </a:bodyPr>
          <a:lstStyle/>
          <a:p>
            <a:pPr marL="285750" indent="-285750">
              <a:buFont typeface="Arial"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Are </a:t>
            </a:r>
            <a:r>
              <a:rPr lang="en-US" sz="3200" dirty="0">
                <a:solidFill>
                  <a:schemeClr val="tx1"/>
                </a:solidFill>
                <a:latin typeface="Times New Roman" panose="02020603050405020304" pitchFamily="18" charset="0"/>
                <a:cs typeface="Times New Roman" panose="02020603050405020304" pitchFamily="18" charset="0"/>
              </a:rPr>
              <a:t>biological processes that move oxygen, </a:t>
            </a:r>
            <a:r>
              <a:rPr lang="en-US" sz="3200" dirty="0" smtClean="0">
                <a:solidFill>
                  <a:schemeClr val="tx1"/>
                </a:solidFill>
                <a:latin typeface="Times New Roman" panose="02020603050405020304" pitchFamily="18" charset="0"/>
                <a:cs typeface="Times New Roman" panose="02020603050405020304" pitchFamily="18" charset="0"/>
              </a:rPr>
              <a:t>water, </a:t>
            </a:r>
            <a:r>
              <a:rPr lang="en-US" sz="3200" dirty="0">
                <a:solidFill>
                  <a:schemeClr val="tx1"/>
                </a:solidFill>
                <a:latin typeface="Times New Roman" panose="02020603050405020304" pitchFamily="18" charset="0"/>
                <a:cs typeface="Times New Roman" panose="02020603050405020304" pitchFamily="18" charset="0"/>
              </a:rPr>
              <a:t>and nutrients </a:t>
            </a:r>
            <a:r>
              <a:rPr lang="en-US" sz="3200" dirty="0" smtClean="0">
                <a:solidFill>
                  <a:schemeClr val="tx1"/>
                </a:solidFill>
                <a:latin typeface="Times New Roman" panose="02020603050405020304" pitchFamily="18" charset="0"/>
                <a:cs typeface="Times New Roman" panose="02020603050405020304" pitchFamily="18" charset="0"/>
              </a:rPr>
              <a:t>into </a:t>
            </a:r>
            <a:r>
              <a:rPr lang="en-US" sz="3200" dirty="0">
                <a:solidFill>
                  <a:schemeClr val="tx1"/>
                </a:solidFill>
                <a:latin typeface="Times New Roman" panose="02020603050405020304" pitchFamily="18" charset="0"/>
                <a:cs typeface="Times New Roman" panose="02020603050405020304" pitchFamily="18" charset="0"/>
              </a:rPr>
              <a:t>cells and remove waste products. </a:t>
            </a:r>
            <a:endParaRPr lang="en-US" sz="32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51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2060"/>
                </a:solidFill>
                <a:latin typeface="Times New Roman" panose="02020603050405020304" pitchFamily="18" charset="0"/>
                <a:cs typeface="Times New Roman" panose="02020603050405020304" pitchFamily="18" charset="0"/>
              </a:rPr>
              <a:t>Active versus Passive Transport</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 r="2610"/>
          <a:stretch/>
        </p:blipFill>
        <p:spPr>
          <a:xfrm>
            <a:off x="304800" y="2514600"/>
            <a:ext cx="8612070" cy="3200400"/>
          </a:xfrm>
        </p:spPr>
      </p:pic>
    </p:spTree>
    <p:extLst>
      <p:ext uri="{BB962C8B-B14F-4D97-AF65-F5344CB8AC3E}">
        <p14:creationId xmlns:p14="http://schemas.microsoft.com/office/powerpoint/2010/main" val="2717643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599"/>
          </a:xfrm>
        </p:spPr>
        <p:txBody>
          <a:bodyPr>
            <a:normAutofit/>
          </a:bodyPr>
          <a:lstStyle/>
          <a:p>
            <a:pPr algn="ctr"/>
            <a:r>
              <a:rPr lang="en-US" sz="3600" dirty="0" smtClean="0">
                <a:solidFill>
                  <a:srgbClr val="002060"/>
                </a:solidFill>
                <a:latin typeface="Times New Roman" panose="02020603050405020304" pitchFamily="18" charset="0"/>
                <a:cs typeface="Times New Roman" panose="02020603050405020304" pitchFamily="18" charset="0"/>
              </a:rPr>
              <a:t>Active versus Passive Transport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524000"/>
            <a:ext cx="4038599" cy="4114800"/>
          </a:xfrm>
        </p:spPr>
        <p:txBody>
          <a:bodyPr/>
          <a:lstStyle/>
          <a:p>
            <a:pPr marL="145733" indent="0" algn="ctr">
              <a:buNone/>
            </a:pPr>
            <a:r>
              <a:rPr lang="en-US" sz="2800" b="1" dirty="0">
                <a:solidFill>
                  <a:srgbClr val="00B050"/>
                </a:solidFill>
                <a:latin typeface="Times New Roman" panose="02020603050405020304" pitchFamily="18" charset="0"/>
                <a:cs typeface="Times New Roman" panose="02020603050405020304" pitchFamily="18" charset="0"/>
              </a:rPr>
              <a:t>Passive transport</a:t>
            </a:r>
            <a:r>
              <a:rPr lang="en-US" sz="2800" dirty="0">
                <a:solidFill>
                  <a:srgbClr val="00B050"/>
                </a:solidFill>
                <a:latin typeface="Times New Roman" panose="02020603050405020304" pitchFamily="18" charset="0"/>
                <a:cs typeface="Times New Roman" panose="02020603050405020304" pitchFamily="18" charset="0"/>
              </a:rPr>
              <a:t>:</a:t>
            </a:r>
          </a:p>
          <a:p>
            <a:pPr marL="342900" indent="-34290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Moves molecules from areas of </a:t>
            </a:r>
            <a:r>
              <a:rPr lang="en-US" sz="2800" b="1" u="sng" dirty="0">
                <a:solidFill>
                  <a:srgbClr val="FF0000"/>
                </a:solidFill>
                <a:latin typeface="Times New Roman" panose="02020603050405020304" pitchFamily="18" charset="0"/>
                <a:cs typeface="Times New Roman" panose="02020603050405020304" pitchFamily="18" charset="0"/>
              </a:rPr>
              <a:t>HIGH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concentration to areas of </a:t>
            </a:r>
            <a:r>
              <a:rPr lang="en-US" sz="2800" b="1" u="sng" dirty="0">
                <a:solidFill>
                  <a:srgbClr val="FF0000"/>
                </a:solidFill>
                <a:latin typeface="Times New Roman" panose="02020603050405020304" pitchFamily="18" charset="0"/>
                <a:cs typeface="Times New Roman" panose="02020603050405020304" pitchFamily="18" charset="0"/>
              </a:rPr>
              <a:t>LOW</a:t>
            </a:r>
            <a:r>
              <a:rPr lang="en-US" sz="2800" dirty="0">
                <a:solidFill>
                  <a:schemeClr val="tx1"/>
                </a:solidFill>
                <a:latin typeface="Times New Roman" panose="02020603050405020304" pitchFamily="18" charset="0"/>
                <a:cs typeface="Times New Roman" panose="02020603050405020304" pitchFamily="18" charset="0"/>
              </a:rPr>
              <a:t> concentration; so it </a:t>
            </a:r>
            <a:r>
              <a:rPr lang="en-US" sz="2800" b="1" u="sng" dirty="0">
                <a:solidFill>
                  <a:srgbClr val="FF0000"/>
                </a:solidFill>
                <a:latin typeface="Times New Roman" panose="02020603050405020304" pitchFamily="18" charset="0"/>
                <a:cs typeface="Times New Roman" panose="02020603050405020304" pitchFamily="18" charset="0"/>
              </a:rPr>
              <a:t>DOES NOT </a:t>
            </a:r>
            <a:r>
              <a:rPr lang="en-US" sz="2800" dirty="0">
                <a:solidFill>
                  <a:schemeClr val="tx1"/>
                </a:solidFill>
                <a:latin typeface="Times New Roman" panose="02020603050405020304" pitchFamily="18" charset="0"/>
                <a:cs typeface="Times New Roman" panose="02020603050405020304" pitchFamily="18" charset="0"/>
              </a:rPr>
              <a:t>require energy.</a:t>
            </a:r>
          </a:p>
          <a:p>
            <a:pPr marL="800100" lvl="1" indent="-34290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Diffusion</a:t>
            </a:r>
          </a:p>
          <a:p>
            <a:pPr marL="800100" lvl="1" indent="-34290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Osmosis</a:t>
            </a:r>
          </a:p>
          <a:p>
            <a:pPr marL="800100" lvl="1" indent="-342900">
              <a:buFont typeface="Arial" pitchFamily="34" charset="0"/>
              <a:buChar char="•"/>
            </a:pPr>
            <a:r>
              <a:rPr lang="en-US" sz="2800">
                <a:solidFill>
                  <a:schemeClr val="tx1"/>
                </a:solidFill>
                <a:latin typeface="Times New Roman" panose="02020603050405020304" pitchFamily="18" charset="0"/>
                <a:cs typeface="Times New Roman" panose="02020603050405020304" pitchFamily="18" charset="0"/>
              </a:rPr>
              <a:t>Facilitated </a:t>
            </a:r>
            <a:r>
              <a:rPr lang="en-US" sz="2800" smtClean="0">
                <a:solidFill>
                  <a:schemeClr val="tx1"/>
                </a:solidFill>
                <a:latin typeface="Times New Roman" panose="02020603050405020304" pitchFamily="18" charset="0"/>
                <a:cs typeface="Times New Roman" panose="02020603050405020304" pitchFamily="18" charset="0"/>
              </a:rPr>
              <a:t>Diffusion</a:t>
            </a:r>
            <a:endParaRPr lang="en-US" sz="2800" dirty="0"/>
          </a:p>
        </p:txBody>
      </p:sp>
      <p:sp>
        <p:nvSpPr>
          <p:cNvPr id="4" name="Text Placeholder 3"/>
          <p:cNvSpPr>
            <a:spLocks noGrp="1"/>
          </p:cNvSpPr>
          <p:nvPr>
            <p:ph type="body" idx="2"/>
          </p:nvPr>
        </p:nvSpPr>
        <p:spPr>
          <a:xfrm>
            <a:off x="4572001" y="1524000"/>
            <a:ext cx="4343399" cy="4114800"/>
          </a:xfrm>
        </p:spPr>
        <p:txBody>
          <a:bodyPr/>
          <a:lstStyle/>
          <a:p>
            <a:pPr marL="145733" indent="0" algn="ctr">
              <a:buNone/>
            </a:pPr>
            <a:r>
              <a:rPr lang="en-US" sz="2800" b="1" dirty="0">
                <a:solidFill>
                  <a:srgbClr val="00B050"/>
                </a:solidFill>
                <a:latin typeface="Times New Roman" panose="02020603050405020304" pitchFamily="18" charset="0"/>
                <a:cs typeface="Times New Roman" panose="02020603050405020304" pitchFamily="18" charset="0"/>
              </a:rPr>
              <a:t>Active </a:t>
            </a:r>
            <a:r>
              <a:rPr lang="en-US" sz="2800" b="1" dirty="0" smtClean="0">
                <a:solidFill>
                  <a:srgbClr val="00B050"/>
                </a:solidFill>
                <a:latin typeface="Times New Roman" panose="02020603050405020304" pitchFamily="18" charset="0"/>
                <a:cs typeface="Times New Roman" panose="02020603050405020304" pitchFamily="18" charset="0"/>
              </a:rPr>
              <a:t>transport:</a:t>
            </a:r>
            <a:r>
              <a:rPr lang="en-US" sz="2800" dirty="0" smtClean="0">
                <a:solidFill>
                  <a:srgbClr val="00B050"/>
                </a:solidFill>
                <a:latin typeface="Times New Roman" panose="02020603050405020304" pitchFamily="18" charset="0"/>
                <a:cs typeface="Times New Roman" panose="02020603050405020304" pitchFamily="18" charset="0"/>
              </a:rPr>
              <a:t> </a:t>
            </a:r>
          </a:p>
          <a:p>
            <a:pPr marL="457200" indent="-457200">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Requires </a:t>
            </a:r>
            <a:r>
              <a:rPr lang="en-US" sz="2800" b="1" u="sng" dirty="0">
                <a:solidFill>
                  <a:srgbClr val="FF0000"/>
                </a:solidFill>
                <a:latin typeface="Times New Roman" panose="02020603050405020304" pitchFamily="18" charset="0"/>
                <a:cs typeface="Times New Roman" panose="02020603050405020304" pitchFamily="18" charset="0"/>
              </a:rPr>
              <a:t>ENERGY</a:t>
            </a:r>
            <a:r>
              <a:rPr lang="en-US" sz="2800" dirty="0">
                <a:solidFill>
                  <a:schemeClr val="tx1"/>
                </a:solidFill>
                <a:latin typeface="Times New Roman" panose="02020603050405020304" pitchFamily="18" charset="0"/>
                <a:cs typeface="Times New Roman" panose="02020603050405020304" pitchFamily="18" charset="0"/>
              </a:rPr>
              <a:t> because it is the movement of molecules from areas of </a:t>
            </a:r>
            <a:r>
              <a:rPr lang="en-US" sz="2800" b="1" u="sng" dirty="0" smtClean="0">
                <a:solidFill>
                  <a:srgbClr val="FF0000"/>
                </a:solidFill>
                <a:latin typeface="Times New Roman" panose="02020603050405020304" pitchFamily="18" charset="0"/>
                <a:cs typeface="Times New Roman" panose="02020603050405020304" pitchFamily="18" charset="0"/>
              </a:rPr>
              <a:t>LOW</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concentration to areas of </a:t>
            </a:r>
            <a:r>
              <a:rPr lang="en-US" sz="2800" b="1" u="sng" dirty="0" smtClean="0">
                <a:solidFill>
                  <a:srgbClr val="FF0000"/>
                </a:solidFill>
                <a:latin typeface="Times New Roman" panose="02020603050405020304" pitchFamily="18" charset="0"/>
                <a:cs typeface="Times New Roman" panose="02020603050405020304" pitchFamily="18" charset="0"/>
              </a:rPr>
              <a:t>HIGH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concentration.</a:t>
            </a:r>
          </a:p>
          <a:p>
            <a:pPr marL="742950" lvl="1" indent="-28575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Uses Protein synthesis to aid </a:t>
            </a:r>
          </a:p>
          <a:p>
            <a:endParaRPr lang="en-US" sz="2800" dirty="0"/>
          </a:p>
        </p:txBody>
      </p:sp>
    </p:spTree>
    <p:extLst>
      <p:ext uri="{BB962C8B-B14F-4D97-AF65-F5344CB8AC3E}">
        <p14:creationId xmlns:p14="http://schemas.microsoft.com/office/powerpoint/2010/main" val="135515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22868" y="1506388"/>
            <a:ext cx="3951904" cy="669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700" y="73640"/>
            <a:ext cx="8610600" cy="3416320"/>
          </a:xfrm>
          <a:prstGeom prst="rect">
            <a:avLst/>
          </a:prstGeom>
          <a:noFill/>
        </p:spPr>
        <p:txBody>
          <a:bodyPr wrap="square" rtlCol="0">
            <a:spAutoFit/>
          </a:bodyPr>
          <a:lstStyle/>
          <a:p>
            <a:r>
              <a:rPr lang="en-US" sz="2400" dirty="0" smtClean="0"/>
              <a:t>Oxygen (O</a:t>
            </a:r>
            <a:r>
              <a:rPr lang="en-US" sz="2400" baseline="-25000" dirty="0" smtClean="0"/>
              <a:t>2</a:t>
            </a:r>
            <a:r>
              <a:rPr lang="en-US" sz="2400" dirty="0" smtClean="0"/>
              <a:t>), carbon dioxide (CO</a:t>
            </a:r>
            <a:r>
              <a:rPr lang="en-US" sz="2400" baseline="-25000" dirty="0" smtClean="0"/>
              <a:t>2</a:t>
            </a:r>
            <a:r>
              <a:rPr lang="en-US" sz="2400" dirty="0" smtClean="0"/>
              <a:t>) and water (H</a:t>
            </a:r>
            <a:r>
              <a:rPr lang="en-US" sz="2400" baseline="-25000" dirty="0" smtClean="0"/>
              <a:t>2</a:t>
            </a:r>
            <a:r>
              <a:rPr lang="en-US" sz="2400" dirty="0" smtClean="0"/>
              <a:t>O) can diffuse easily across the cell membrane.</a:t>
            </a:r>
          </a:p>
          <a:p>
            <a:r>
              <a:rPr lang="en-US" sz="2400" dirty="0" smtClean="0"/>
              <a:t>Glucose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 amino acids, and ions cannot diffuse through membranes.</a:t>
            </a:r>
          </a:p>
          <a:p>
            <a:r>
              <a:rPr lang="en-US" sz="2400" dirty="0" smtClean="0"/>
              <a:t>They need to use special protein channels called </a:t>
            </a:r>
            <a:r>
              <a:rPr lang="en-US" sz="2400" b="1" dirty="0" smtClean="0"/>
              <a:t>transport proteins.</a:t>
            </a:r>
          </a:p>
          <a:p>
            <a:r>
              <a:rPr lang="en-US" sz="2400" b="1" dirty="0" smtClean="0"/>
              <a:t>Transport proteins </a:t>
            </a:r>
            <a:r>
              <a:rPr lang="en-US" sz="2400" dirty="0" smtClean="0"/>
              <a:t>move substances down their concentration gradient, which does not require any energy.</a:t>
            </a:r>
            <a:endParaRPr lang="en-US" sz="2400" dirty="0"/>
          </a:p>
        </p:txBody>
      </p:sp>
    </p:spTree>
    <p:extLst>
      <p:ext uri="{BB962C8B-B14F-4D97-AF65-F5344CB8AC3E}">
        <p14:creationId xmlns:p14="http://schemas.microsoft.com/office/powerpoint/2010/main" val="4245290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Sometimes cells need to move substances </a:t>
            </a:r>
            <a:r>
              <a:rPr lang="en-US" sz="2400" b="1" dirty="0" smtClean="0"/>
              <a:t>against </a:t>
            </a:r>
            <a:r>
              <a:rPr lang="en-US" sz="2400" dirty="0" smtClean="0"/>
              <a:t>their concentration gradient.</a:t>
            </a:r>
          </a:p>
          <a:p>
            <a:r>
              <a:rPr lang="en-US" sz="2400" dirty="0" smtClean="0"/>
              <a:t>This requires energy and is called </a:t>
            </a:r>
            <a:r>
              <a:rPr lang="en-US" sz="2400" b="1" dirty="0" smtClean="0"/>
              <a:t>active transport</a:t>
            </a:r>
          </a:p>
          <a:p>
            <a:r>
              <a:rPr lang="en-US" sz="2400" dirty="0" smtClean="0"/>
              <a:t>During </a:t>
            </a:r>
            <a:r>
              <a:rPr lang="en-US" sz="2400" b="1" dirty="0" smtClean="0"/>
              <a:t>active transport</a:t>
            </a:r>
            <a:r>
              <a:rPr lang="en-US" sz="2400" dirty="0" smtClean="0"/>
              <a:t>, a specific transport protein pumps a solute across a membrane, against the concentration gradient</a:t>
            </a:r>
          </a:p>
          <a:p>
            <a:pPr lvl="1"/>
            <a:r>
              <a:rPr lang="en-US" sz="2400" b="1" dirty="0" smtClean="0"/>
              <a:t>Examples: </a:t>
            </a:r>
            <a:r>
              <a:rPr lang="en-US" sz="2400" dirty="0" smtClean="0"/>
              <a:t>moving Sodium and Potassium ions in animal cells; Nitrogen, phosphorus, potassium, and calcium in plant cells.</a:t>
            </a:r>
          </a:p>
          <a:p>
            <a:r>
              <a:rPr lang="en-US" sz="2400" dirty="0" smtClean="0"/>
              <a:t>The mitochondria supplies the energy for active transport in the form of ATP.</a:t>
            </a:r>
            <a:endParaRPr lang="en-US" sz="2400" dirty="0"/>
          </a:p>
        </p:txBody>
      </p:sp>
      <p:sp>
        <p:nvSpPr>
          <p:cNvPr id="3" name="Title 2"/>
          <p:cNvSpPr>
            <a:spLocks noGrp="1"/>
          </p:cNvSpPr>
          <p:nvPr>
            <p:ph type="title"/>
          </p:nvPr>
        </p:nvSpPr>
        <p:spPr/>
        <p:txBody>
          <a:bodyPr/>
          <a:lstStyle/>
          <a:p>
            <a:r>
              <a:rPr lang="en-US" sz="3200" dirty="0" smtClean="0"/>
              <a:t>Active </a:t>
            </a:r>
            <a:r>
              <a:rPr lang="en-US" sz="3200" dirty="0" smtClean="0"/>
              <a:t>Transport</a:t>
            </a:r>
            <a:endParaRPr lang="en-US" sz="3200" dirty="0"/>
          </a:p>
        </p:txBody>
      </p:sp>
    </p:spTree>
    <p:extLst>
      <p:ext uri="{BB962C8B-B14F-4D97-AF65-F5344CB8AC3E}">
        <p14:creationId xmlns:p14="http://schemas.microsoft.com/office/powerpoint/2010/main" val="414217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15636"/>
            <a:ext cx="8062912" cy="44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423594"/>
            <a:ext cx="3882794" cy="646331"/>
          </a:xfrm>
          <a:prstGeom prst="rect">
            <a:avLst/>
          </a:prstGeom>
          <a:noFill/>
        </p:spPr>
        <p:txBody>
          <a:bodyPr wrap="none" rtlCol="0">
            <a:spAutoFit/>
          </a:bodyPr>
          <a:lstStyle/>
          <a:p>
            <a:r>
              <a:rPr lang="en-US" sz="3600" dirty="0" smtClean="0"/>
              <a:t>Active Transport</a:t>
            </a:r>
            <a:endParaRPr lang="en-US" sz="3600" dirty="0"/>
          </a:p>
        </p:txBody>
      </p:sp>
    </p:spTree>
    <p:extLst>
      <p:ext uri="{BB962C8B-B14F-4D97-AF65-F5344CB8AC3E}">
        <p14:creationId xmlns:p14="http://schemas.microsoft.com/office/powerpoint/2010/main" val="2868499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Cell Model Results</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295400"/>
            <a:ext cx="376913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523999"/>
            <a:ext cx="5029200" cy="5262979"/>
          </a:xfrm>
          <a:prstGeom prst="rect">
            <a:avLst/>
          </a:prstGeom>
          <a:noFill/>
        </p:spPr>
        <p:txBody>
          <a:bodyPr wrap="square" rtlCol="0">
            <a:spAutoFit/>
          </a:bodyPr>
          <a:lstStyle/>
          <a:p>
            <a:r>
              <a:rPr lang="en-US" sz="2400" dirty="0" smtClean="0"/>
              <a:t>The “cell model” contains a higher concentration of </a:t>
            </a:r>
            <a:r>
              <a:rPr lang="en-US" sz="2400" dirty="0" smtClean="0"/>
              <a:t>solutes (</a:t>
            </a:r>
            <a:r>
              <a:rPr lang="en-US" sz="2400" dirty="0" err="1" smtClean="0"/>
              <a:t>ie</a:t>
            </a:r>
            <a:r>
              <a:rPr lang="en-US" sz="2400" dirty="0" smtClean="0"/>
              <a:t>: glucose) </a:t>
            </a:r>
            <a:r>
              <a:rPr lang="en-US" sz="2400" dirty="0" smtClean="0"/>
              <a:t>than the external environment.  (The cell model is hypertonic compared to the external environment). </a:t>
            </a:r>
          </a:p>
          <a:p>
            <a:r>
              <a:rPr lang="en-US" sz="2400" dirty="0" smtClean="0"/>
              <a:t> </a:t>
            </a:r>
          </a:p>
          <a:p>
            <a:r>
              <a:rPr lang="en-US" sz="2400" dirty="0" smtClean="0"/>
              <a:t>Even though there was random movement of glucose molecules both into and out of the cell model, there was a </a:t>
            </a:r>
            <a:r>
              <a:rPr lang="en-US" sz="2400" b="1" dirty="0" smtClean="0"/>
              <a:t>net</a:t>
            </a:r>
            <a:r>
              <a:rPr lang="en-US" sz="2400" dirty="0" smtClean="0"/>
              <a:t> movement of glucose molecules from the inside of the cell model to the external environment.</a:t>
            </a:r>
          </a:p>
        </p:txBody>
      </p:sp>
      <p:sp>
        <p:nvSpPr>
          <p:cNvPr id="2" name="Rectangle 1"/>
          <p:cNvSpPr/>
          <p:nvPr/>
        </p:nvSpPr>
        <p:spPr>
          <a:xfrm>
            <a:off x="1295400" y="4572000"/>
            <a:ext cx="11430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glucose</a:t>
            </a:r>
            <a:endParaRPr lang="en-US" dirty="0"/>
          </a:p>
        </p:txBody>
      </p:sp>
    </p:spTree>
    <p:extLst>
      <p:ext uri="{BB962C8B-B14F-4D97-AF65-F5344CB8AC3E}">
        <p14:creationId xmlns:p14="http://schemas.microsoft.com/office/powerpoint/2010/main" val="207841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3600" dirty="0" smtClean="0">
                <a:solidFill>
                  <a:srgbClr val="002060"/>
                </a:solidFill>
                <a:latin typeface="Times New Roman" panose="02020603050405020304" pitchFamily="18" charset="0"/>
                <a:cs typeface="Times New Roman" panose="02020603050405020304" pitchFamily="18" charset="0"/>
              </a:rPr>
              <a:t>Define </a:t>
            </a:r>
            <a:r>
              <a:rPr lang="en-US" sz="3600" b="1" u="sng" dirty="0" smtClean="0">
                <a:solidFill>
                  <a:srgbClr val="FF0000"/>
                </a:solidFill>
                <a:latin typeface="Times New Roman" panose="02020603050405020304" pitchFamily="18" charset="0"/>
                <a:cs typeface="Times New Roman" panose="02020603050405020304" pitchFamily="18" charset="0"/>
              </a:rPr>
              <a:t>Diffusion</a:t>
            </a:r>
          </a:p>
        </p:txBody>
      </p:sp>
      <p:sp>
        <p:nvSpPr>
          <p:cNvPr id="5123" name="Rectangle 3"/>
          <p:cNvSpPr>
            <a:spLocks noGrp="1" noChangeArrowheads="1"/>
          </p:cNvSpPr>
          <p:nvPr>
            <p:ph type="body" idx="1"/>
          </p:nvPr>
        </p:nvSpPr>
        <p:spPr/>
        <p:txBody>
          <a:bodyPr/>
          <a:lstStyle/>
          <a:p>
            <a:pPr eaLnBrk="1" hangingPunct="1">
              <a:buFont typeface="Wingdings" pitchFamily="2" charset="2"/>
              <a:buNone/>
              <a:defRPr/>
            </a:pPr>
            <a:r>
              <a:rPr lang="en-US" sz="4000" dirty="0" smtClean="0">
                <a:latin typeface="Times New Roman" panose="02020603050405020304" pitchFamily="18" charset="0"/>
                <a:cs typeface="Times New Roman" panose="02020603050405020304" pitchFamily="18" charset="0"/>
              </a:rPr>
              <a:t>The movement of molecules from a area in which they are highly concentrated to an area in which they are less concentrated.</a:t>
            </a:r>
          </a:p>
          <a:p>
            <a:pPr eaLnBrk="1" hangingPunct="1">
              <a:buFont typeface="Wingdings" pitchFamily="2" charset="2"/>
              <a:buNone/>
              <a:defRPr/>
            </a:pPr>
            <a:endParaRPr lang="en-US" sz="2800" dirty="0">
              <a:latin typeface="Times New Roman" panose="02020603050405020304" pitchFamily="18" charset="0"/>
              <a:cs typeface="Times New Roman" panose="02020603050405020304" pitchFamily="18" charset="0"/>
            </a:endParaRPr>
          </a:p>
          <a:p>
            <a:pPr eaLnBrk="1" hangingPunct="1">
              <a:buFont typeface="Wingdings" pitchFamily="2" charset="2"/>
              <a:buNone/>
              <a:defRPr/>
            </a:pPr>
            <a:r>
              <a:rPr lang="en-US" sz="2800" dirty="0">
                <a:latin typeface="Times New Roman" panose="02020603050405020304" pitchFamily="18" charset="0"/>
                <a:cs typeface="Times New Roman" panose="02020603050405020304" pitchFamily="18" charset="0"/>
                <a:hlinkClick r:id="rId2"/>
              </a:rPr>
              <a:t>https://</a:t>
            </a:r>
            <a:r>
              <a:rPr lang="en-US" sz="2800" dirty="0" smtClean="0">
                <a:latin typeface="Times New Roman" panose="02020603050405020304" pitchFamily="18" charset="0"/>
                <a:cs typeface="Times New Roman" panose="02020603050405020304" pitchFamily="18" charset="0"/>
                <a:hlinkClick r:id="rId2"/>
              </a:rPr>
              <a:t>www.youtube.com/watch?v=4ZKBeEvmqzI</a:t>
            </a:r>
            <a:endParaRPr lang="en-US" sz="2800"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defRPr/>
            </a:pPr>
            <a:r>
              <a:rPr lang="en-US" sz="28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6666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5270" y="1447801"/>
            <a:ext cx="4800600" cy="1981200"/>
          </a:xfrm>
        </p:spPr>
        <p:txBody>
          <a:bodyPr>
            <a:normAutofit/>
          </a:bodyPr>
          <a:lstStyle/>
          <a:p>
            <a:r>
              <a:rPr lang="en-US" sz="1800" dirty="0" smtClean="0"/>
              <a:t>Lipids (fats and oils) are non-polar, which means they are hydrophobic.</a:t>
            </a:r>
          </a:p>
          <a:p>
            <a:r>
              <a:rPr lang="en-US" sz="1800" dirty="0" smtClean="0"/>
              <a:t>The polar heads of a phospholipid associate themselves with water while the nonpolar (fatty acid) tails arrange themselves to exclude water.</a:t>
            </a:r>
            <a:endParaRPr lang="en-US" sz="1800" dirty="0"/>
          </a:p>
        </p:txBody>
      </p:sp>
      <p:sp>
        <p:nvSpPr>
          <p:cNvPr id="3" name="Title 2"/>
          <p:cNvSpPr>
            <a:spLocks noGrp="1"/>
          </p:cNvSpPr>
          <p:nvPr>
            <p:ph type="title"/>
          </p:nvPr>
        </p:nvSpPr>
        <p:spPr/>
        <p:txBody>
          <a:bodyPr/>
          <a:lstStyle/>
          <a:p>
            <a:r>
              <a:rPr lang="en-US" sz="2800" dirty="0" smtClean="0"/>
              <a:t>Process &amp; Procedure #5</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8" y="3581400"/>
            <a:ext cx="8543175" cy="277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69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799"/>
            <a:ext cx="8915400" cy="631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908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endParaRPr lang="en-US" dirty="0"/>
          </a:p>
        </p:txBody>
      </p:sp>
      <p:sp>
        <p:nvSpPr>
          <p:cNvPr id="3" name="Title 2"/>
          <p:cNvSpPr>
            <a:spLocks noGrp="1"/>
          </p:cNvSpPr>
          <p:nvPr>
            <p:ph type="title"/>
          </p:nvPr>
        </p:nvSpPr>
        <p:spPr>
          <a:xfrm>
            <a:off x="457200" y="0"/>
            <a:ext cx="8229600" cy="1143000"/>
          </a:xfrm>
        </p:spPr>
        <p:txBody>
          <a:bodyPr/>
          <a:lstStyle/>
          <a:p>
            <a:r>
              <a:rPr lang="en-US" dirty="0" smtClean="0"/>
              <a:t>Reflect &amp; Connect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7189415"/>
              </p:ext>
            </p:extLst>
          </p:nvPr>
        </p:nvGraphicFramePr>
        <p:xfrm>
          <a:off x="190499" y="822960"/>
          <a:ext cx="8763001" cy="4028440"/>
        </p:xfrm>
        <a:graphic>
          <a:graphicData uri="http://schemas.openxmlformats.org/drawingml/2006/table">
            <a:tbl>
              <a:tblPr firstRow="1" bandRow="1">
                <a:tableStyleId>{5C22544A-7EE6-4342-B048-85BDC9FD1C3A}</a:tableStyleId>
              </a:tblPr>
              <a:tblGrid>
                <a:gridCol w="1981201"/>
                <a:gridCol w="3529552"/>
                <a:gridCol w="1716464"/>
                <a:gridCol w="1535784"/>
              </a:tblGrid>
              <a:tr h="370840">
                <a:tc>
                  <a:txBody>
                    <a:bodyPr/>
                    <a:lstStyle/>
                    <a:p>
                      <a:r>
                        <a:rPr lang="en-US" dirty="0" smtClean="0"/>
                        <a:t>Molecule</a:t>
                      </a:r>
                      <a:r>
                        <a:rPr lang="en-US" baseline="0" dirty="0" smtClean="0"/>
                        <a:t> or Ion</a:t>
                      </a:r>
                      <a:endParaRPr lang="en-US" dirty="0"/>
                    </a:p>
                  </a:txBody>
                  <a:tcPr/>
                </a:tc>
                <a:tc>
                  <a:txBody>
                    <a:bodyPr/>
                    <a:lstStyle/>
                    <a:p>
                      <a:r>
                        <a:rPr lang="en-US" dirty="0" smtClean="0"/>
                        <a:t>How</a:t>
                      </a:r>
                      <a:r>
                        <a:rPr lang="en-US" baseline="0" dirty="0" smtClean="0"/>
                        <a:t> it moves through membranes</a:t>
                      </a:r>
                      <a:endParaRPr lang="en-US" dirty="0"/>
                    </a:p>
                  </a:txBody>
                  <a:tcPr/>
                </a:tc>
                <a:tc>
                  <a:txBody>
                    <a:bodyPr/>
                    <a:lstStyle/>
                    <a:p>
                      <a:r>
                        <a:rPr lang="en-US" dirty="0" smtClean="0"/>
                        <a:t>Transport type?</a:t>
                      </a:r>
                      <a:endParaRPr lang="en-US" dirty="0"/>
                    </a:p>
                  </a:txBody>
                  <a:tcPr/>
                </a:tc>
                <a:tc>
                  <a:txBody>
                    <a:bodyPr/>
                    <a:lstStyle/>
                    <a:p>
                      <a:r>
                        <a:rPr lang="en-US" dirty="0" smtClean="0"/>
                        <a:t>Energy?</a:t>
                      </a:r>
                      <a:endParaRPr lang="en-US" dirty="0"/>
                    </a:p>
                  </a:txBody>
                  <a:tcPr/>
                </a:tc>
              </a:tr>
              <a:tr h="370840">
                <a:tc>
                  <a:txBody>
                    <a:bodyPr/>
                    <a:lstStyle/>
                    <a:p>
                      <a:r>
                        <a:rPr lang="en-US" dirty="0" smtClean="0"/>
                        <a:t>Oxygen, CO2</a:t>
                      </a:r>
                      <a:endParaRPr lang="en-US" dirty="0"/>
                    </a:p>
                  </a:txBody>
                  <a:tcPr/>
                </a:tc>
                <a:tc>
                  <a:txBody>
                    <a:bodyPr/>
                    <a:lstStyle/>
                    <a:p>
                      <a:r>
                        <a:rPr lang="en-US" dirty="0" smtClean="0"/>
                        <a:t>Small enough to move directly through the membrane</a:t>
                      </a:r>
                      <a:endParaRPr lang="en-US" dirty="0"/>
                    </a:p>
                  </a:txBody>
                  <a:tcPr/>
                </a:tc>
                <a:tc>
                  <a:txBody>
                    <a:bodyPr/>
                    <a:lstStyle/>
                    <a:p>
                      <a:r>
                        <a:rPr lang="en-US" dirty="0" smtClean="0"/>
                        <a:t>Diffusion</a:t>
                      </a:r>
                      <a:endParaRPr lang="en-US" dirty="0"/>
                    </a:p>
                  </a:txBody>
                  <a:tcPr/>
                </a:tc>
                <a:tc>
                  <a:txBody>
                    <a:bodyPr/>
                    <a:lstStyle/>
                    <a:p>
                      <a:r>
                        <a:rPr lang="en-US" dirty="0" smtClean="0"/>
                        <a:t>Passive Transport (no energy)</a:t>
                      </a:r>
                      <a:endParaRPr lang="en-US" dirty="0"/>
                    </a:p>
                  </a:txBody>
                  <a:tcPr/>
                </a:tc>
              </a:tr>
              <a:tr h="370840">
                <a:tc>
                  <a:txBody>
                    <a:bodyPr/>
                    <a:lstStyle/>
                    <a:p>
                      <a:r>
                        <a:rPr lang="en-US" dirty="0" smtClean="0"/>
                        <a:t>Water</a:t>
                      </a:r>
                      <a:endParaRPr lang="en-US" dirty="0"/>
                    </a:p>
                  </a:txBody>
                  <a:tcPr/>
                </a:tc>
                <a:tc>
                  <a:txBody>
                    <a:bodyPr/>
                    <a:lstStyle/>
                    <a:p>
                      <a:r>
                        <a:rPr lang="en-US" dirty="0" smtClean="0"/>
                        <a:t>Small enough to move directly</a:t>
                      </a:r>
                      <a:r>
                        <a:rPr lang="en-US" baseline="0" dirty="0" smtClean="0"/>
                        <a:t> through the membrane</a:t>
                      </a:r>
                      <a:endParaRPr lang="en-US" dirty="0"/>
                    </a:p>
                  </a:txBody>
                  <a:tcPr/>
                </a:tc>
                <a:tc>
                  <a:txBody>
                    <a:bodyPr/>
                    <a:lstStyle/>
                    <a:p>
                      <a:r>
                        <a:rPr lang="en-US" dirty="0" smtClean="0"/>
                        <a:t>Osmosis</a:t>
                      </a:r>
                      <a:endParaRPr lang="en-US" dirty="0"/>
                    </a:p>
                  </a:txBody>
                  <a:tcPr/>
                </a:tc>
                <a:tc>
                  <a:txBody>
                    <a:bodyPr/>
                    <a:lstStyle/>
                    <a:p>
                      <a:r>
                        <a:rPr lang="en-US" dirty="0" smtClean="0"/>
                        <a:t>Passive Transport (no energy)</a:t>
                      </a:r>
                      <a:endParaRPr lang="en-US" dirty="0"/>
                    </a:p>
                  </a:txBody>
                  <a:tcPr/>
                </a:tc>
              </a:tr>
              <a:tr h="370840">
                <a:tc>
                  <a:txBody>
                    <a:bodyPr/>
                    <a:lstStyle/>
                    <a:p>
                      <a:r>
                        <a:rPr lang="en-US" dirty="0" smtClean="0"/>
                        <a:t>Glucose</a:t>
                      </a:r>
                      <a:endParaRPr lang="en-US" dirty="0"/>
                    </a:p>
                  </a:txBody>
                  <a:tcPr/>
                </a:tc>
                <a:tc>
                  <a:txBody>
                    <a:bodyPr/>
                    <a:lstStyle/>
                    <a:p>
                      <a:r>
                        <a:rPr lang="en-US" dirty="0" smtClean="0"/>
                        <a:t>Too big</a:t>
                      </a:r>
                      <a:r>
                        <a:rPr lang="en-US" baseline="0" dirty="0" smtClean="0"/>
                        <a:t> to move directly through the cell membrane, needs a transport protein</a:t>
                      </a:r>
                      <a:endParaRPr lang="en-US" dirty="0"/>
                    </a:p>
                  </a:txBody>
                  <a:tcPr/>
                </a:tc>
                <a:tc>
                  <a:txBody>
                    <a:bodyPr/>
                    <a:lstStyle/>
                    <a:p>
                      <a:r>
                        <a:rPr lang="en-US" dirty="0" smtClean="0"/>
                        <a:t>Facilitated</a:t>
                      </a:r>
                      <a:r>
                        <a:rPr lang="en-US" baseline="0" dirty="0" smtClean="0"/>
                        <a:t> Diffusion</a:t>
                      </a:r>
                      <a:endParaRPr lang="en-US" dirty="0"/>
                    </a:p>
                  </a:txBody>
                  <a:tcPr/>
                </a:tc>
                <a:tc>
                  <a:txBody>
                    <a:bodyPr/>
                    <a:lstStyle/>
                    <a:p>
                      <a:r>
                        <a:rPr lang="en-US" dirty="0" smtClean="0"/>
                        <a:t>Passive Transport (no energy)</a:t>
                      </a:r>
                      <a:endParaRPr lang="en-US" dirty="0"/>
                    </a:p>
                  </a:txBody>
                  <a:tcPr/>
                </a:tc>
              </a:tr>
              <a:tr h="370840">
                <a:tc>
                  <a:txBody>
                    <a:bodyPr/>
                    <a:lstStyle/>
                    <a:p>
                      <a:r>
                        <a:rPr lang="en-US" dirty="0" smtClean="0"/>
                        <a:t>Nitrogen,</a:t>
                      </a:r>
                      <a:r>
                        <a:rPr lang="en-US" baseline="0" dirty="0" smtClean="0"/>
                        <a:t> Phosphorus, Potassium, Calcium (plant cells)</a:t>
                      </a:r>
                      <a:endParaRPr lang="en-US" dirty="0"/>
                    </a:p>
                  </a:txBody>
                  <a:tcPr/>
                </a:tc>
                <a:tc>
                  <a:txBody>
                    <a:bodyPr/>
                    <a:lstStyle/>
                    <a:p>
                      <a:r>
                        <a:rPr lang="en-US" dirty="0" smtClean="0"/>
                        <a:t>Moving against</a:t>
                      </a:r>
                      <a:r>
                        <a:rPr lang="en-US" baseline="0" dirty="0" smtClean="0"/>
                        <a:t> the concentration gradient.</a:t>
                      </a:r>
                      <a:endParaRPr lang="en-US" dirty="0"/>
                    </a:p>
                  </a:txBody>
                  <a:tcPr/>
                </a:tc>
                <a:tc>
                  <a:txBody>
                    <a:bodyPr/>
                    <a:lstStyle/>
                    <a:p>
                      <a:r>
                        <a:rPr lang="en-US" dirty="0" smtClean="0"/>
                        <a:t>Transport protein</a:t>
                      </a:r>
                      <a:r>
                        <a:rPr lang="en-US" baseline="0" dirty="0" smtClean="0"/>
                        <a:t> (</a:t>
                      </a:r>
                      <a:r>
                        <a:rPr lang="en-US" dirty="0" smtClean="0"/>
                        <a:t>pump)</a:t>
                      </a:r>
                      <a:endParaRPr lang="en-US" dirty="0"/>
                    </a:p>
                  </a:txBody>
                  <a:tcPr/>
                </a:tc>
                <a:tc>
                  <a:txBody>
                    <a:bodyPr/>
                    <a:lstStyle/>
                    <a:p>
                      <a:r>
                        <a:rPr lang="en-US" dirty="0" smtClean="0"/>
                        <a:t>Active Transport (energy) </a:t>
                      </a:r>
                      <a:endParaRPr lang="en-US" dirty="0"/>
                    </a:p>
                  </a:txBody>
                  <a:tcPr/>
                </a:tc>
              </a:tr>
              <a:tr h="370840">
                <a:tc>
                  <a:txBody>
                    <a:bodyPr/>
                    <a:lstStyle/>
                    <a:p>
                      <a:r>
                        <a:rPr lang="en-US" dirty="0" smtClean="0"/>
                        <a:t>Sodium &amp; Potassium (animal cells)</a:t>
                      </a:r>
                      <a:endParaRPr lang="en-US" dirty="0"/>
                    </a:p>
                  </a:txBody>
                  <a:tcPr/>
                </a:tc>
                <a:tc>
                  <a:txBody>
                    <a:bodyPr/>
                    <a:lstStyle/>
                    <a:p>
                      <a:r>
                        <a:rPr lang="en-US" dirty="0" smtClean="0"/>
                        <a:t>Charged</a:t>
                      </a:r>
                      <a:r>
                        <a:rPr lang="en-US" baseline="0" dirty="0" smtClean="0"/>
                        <a:t> ions can’t go directly through the cell membrane.  Also, moving against the concentration gradient.</a:t>
                      </a:r>
                      <a:endParaRPr lang="en-US" dirty="0"/>
                    </a:p>
                  </a:txBody>
                  <a:tcPr/>
                </a:tc>
                <a:tc>
                  <a:txBody>
                    <a:bodyPr/>
                    <a:lstStyle/>
                    <a:p>
                      <a:r>
                        <a:rPr lang="en-US" dirty="0" smtClean="0"/>
                        <a:t>Transport protein (pump)</a:t>
                      </a:r>
                      <a:endParaRPr lang="en-US" dirty="0"/>
                    </a:p>
                  </a:txBody>
                  <a:tcPr/>
                </a:tc>
                <a:tc>
                  <a:txBody>
                    <a:bodyPr/>
                    <a:lstStyle/>
                    <a:p>
                      <a:r>
                        <a:rPr lang="en-US" dirty="0" smtClean="0"/>
                        <a:t>Active transport (energy)</a:t>
                      </a:r>
                      <a:endParaRPr lang="en-US" dirty="0"/>
                    </a:p>
                  </a:txBody>
                  <a:tcPr/>
                </a:tc>
              </a:tr>
            </a:tbl>
          </a:graphicData>
        </a:graphic>
      </p:graphicFrame>
    </p:spTree>
    <p:extLst>
      <p:ext uri="{BB962C8B-B14F-4D97-AF65-F5344CB8AC3E}">
        <p14:creationId xmlns:p14="http://schemas.microsoft.com/office/powerpoint/2010/main" val="3610017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25963"/>
          </a:xfrm>
        </p:spPr>
        <p:txBody>
          <a:bodyPr/>
          <a:lstStyle/>
          <a:p>
            <a:r>
              <a:rPr lang="en-US" sz="2400" dirty="0" smtClean="0"/>
              <a:t>Why is it a bad idea to drink seawater if you are stranded on a boat in the ocean?  What do you think would happen to your cells?</a:t>
            </a:r>
          </a:p>
          <a:p>
            <a:r>
              <a:rPr lang="en-US" sz="2400" dirty="0" smtClean="0">
                <a:solidFill>
                  <a:srgbClr val="FF0000"/>
                </a:solidFill>
              </a:rPr>
              <a:t>Seawater is hypertonic compared to your cells because seawater contains more solute (salt).  Therefore, water would move through osmosis out of your cells, reducing the concentration of water in your cells.  This would lead to dehydration</a:t>
            </a:r>
            <a:endParaRPr lang="en-US" sz="2400" dirty="0">
              <a:solidFill>
                <a:srgbClr val="FF0000"/>
              </a:solidFill>
            </a:endParaRPr>
          </a:p>
        </p:txBody>
      </p:sp>
      <p:sp>
        <p:nvSpPr>
          <p:cNvPr id="3" name="Title 2"/>
          <p:cNvSpPr>
            <a:spLocks noGrp="1"/>
          </p:cNvSpPr>
          <p:nvPr>
            <p:ph type="title"/>
          </p:nvPr>
        </p:nvSpPr>
        <p:spPr>
          <a:xfrm>
            <a:off x="457200" y="30480"/>
            <a:ext cx="8229600" cy="1143000"/>
          </a:xfrm>
        </p:spPr>
        <p:txBody>
          <a:bodyPr/>
          <a:lstStyle/>
          <a:p>
            <a:r>
              <a:rPr lang="en-US" sz="2800" dirty="0" smtClean="0"/>
              <a:t>Reflect &amp; Connect #3</a:t>
            </a:r>
            <a:endParaRPr lang="en-US"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657600" y="4597024"/>
            <a:ext cx="5181600" cy="161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804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000" dirty="0" smtClean="0">
                <a:solidFill>
                  <a:srgbClr val="002060"/>
                </a:solidFill>
                <a:latin typeface="Times New Roman" panose="02020603050405020304" pitchFamily="18" charset="0"/>
                <a:cs typeface="Times New Roman" panose="02020603050405020304" pitchFamily="18" charset="0"/>
              </a:rPr>
              <a:t>Example</a:t>
            </a:r>
            <a:r>
              <a:rPr lang="en-US" sz="4000" dirty="0" smtClean="0">
                <a:solidFill>
                  <a:srgbClr val="002060"/>
                </a:solidFill>
              </a:rPr>
              <a:t> of Diffusion.</a:t>
            </a:r>
          </a:p>
        </p:txBody>
      </p:sp>
      <p:pic>
        <p:nvPicPr>
          <p:cNvPr id="5123" name="Picture 4" descr="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2667000"/>
            <a:ext cx="91440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1419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39825"/>
          </a:xfrm>
        </p:spPr>
        <p:txBody>
          <a:bodyPr/>
          <a:lstStyle/>
          <a:p>
            <a:pPr>
              <a:defRPr/>
            </a:pPr>
            <a:r>
              <a:rPr lang="en-US" sz="5700" b="1" u="sng" dirty="0" smtClean="0">
                <a:solidFill>
                  <a:srgbClr val="FF0000"/>
                </a:solidFill>
                <a:latin typeface="Times New Roman" panose="02020603050405020304" pitchFamily="18" charset="0"/>
                <a:cs typeface="Times New Roman" panose="02020603050405020304" pitchFamily="18" charset="0"/>
              </a:rPr>
              <a:t>Concentration Gradient</a:t>
            </a:r>
          </a:p>
        </p:txBody>
      </p:sp>
      <p:sp>
        <p:nvSpPr>
          <p:cNvPr id="3" name="Content Placeholder 2"/>
          <p:cNvSpPr>
            <a:spLocks noGrp="1"/>
          </p:cNvSpPr>
          <p:nvPr>
            <p:ph idx="1"/>
          </p:nvPr>
        </p:nvSpPr>
        <p:spPr>
          <a:xfrm>
            <a:off x="457200" y="1371601"/>
            <a:ext cx="8229600" cy="5562600"/>
          </a:xfrm>
        </p:spPr>
        <p:txBody>
          <a:bodyPr/>
          <a:lstStyle/>
          <a:p>
            <a:pPr lvl="1">
              <a:defRPr/>
            </a:pPr>
            <a:r>
              <a:rPr lang="en-US" sz="2800" b="1" dirty="0" smtClean="0">
                <a:latin typeface="Times New Roman" panose="02020603050405020304" pitchFamily="18" charset="0"/>
                <a:cs typeface="Times New Roman" panose="02020603050405020304" pitchFamily="18" charset="0"/>
              </a:rPr>
              <a:t>The concentrations of molecules at various points separate high concentrations from low create a boundary called a concentration gradient</a:t>
            </a:r>
            <a:r>
              <a:rPr lang="en-US" sz="2800" dirty="0" smtClean="0">
                <a:latin typeface="Times New Roman" panose="02020603050405020304" pitchFamily="18" charset="0"/>
                <a:cs typeface="Times New Roman" panose="02020603050405020304" pitchFamily="18" charset="0"/>
              </a:rPr>
              <a:t>.</a:t>
            </a:r>
          </a:p>
        </p:txBody>
      </p:sp>
      <p:grpSp>
        <p:nvGrpSpPr>
          <p:cNvPr id="4" name="Group 3"/>
          <p:cNvGrpSpPr/>
          <p:nvPr/>
        </p:nvGrpSpPr>
        <p:grpSpPr>
          <a:xfrm>
            <a:off x="407193" y="2906514"/>
            <a:ext cx="8364538" cy="3857168"/>
            <a:chOff x="609600" y="2212777"/>
            <a:chExt cx="8364538" cy="3857168"/>
          </a:xfrm>
        </p:grpSpPr>
        <p:pic>
          <p:nvPicPr>
            <p:cNvPr id="5" name="Picture 4" descr="C:\Users\Owner\AppData\Local\Microsoft\Windows\Temporary Internet Files\Content.IE5\VEZ5TT63\MC90043616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12777"/>
              <a:ext cx="2981024" cy="33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3046863" y="3579911"/>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b="1" dirty="0">
                  <a:solidFill>
                    <a:srgbClr val="002060"/>
                  </a:solidFill>
                  <a:latin typeface="Times New Roman" panose="02020603050405020304" pitchFamily="18" charset="0"/>
                  <a:cs typeface="Times New Roman" panose="02020603050405020304" pitchFamily="18" charset="0"/>
                </a:rPr>
                <a:t>High Concentration</a:t>
              </a:r>
            </a:p>
          </p:txBody>
        </p:sp>
        <p:sp>
          <p:nvSpPr>
            <p:cNvPr id="7" name="TextBox 3"/>
            <p:cNvSpPr txBox="1">
              <a:spLocks noChangeArrowheads="1"/>
            </p:cNvSpPr>
            <p:nvPr/>
          </p:nvSpPr>
          <p:spPr bwMode="auto">
            <a:xfrm>
              <a:off x="5496761" y="2963863"/>
              <a:ext cx="2425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dirty="0">
                  <a:solidFill>
                    <a:srgbClr val="002060"/>
                  </a:solidFill>
                  <a:latin typeface="Times New Roman" panose="02020603050405020304" pitchFamily="18" charset="0"/>
                  <a:cs typeface="Times New Roman" panose="02020603050405020304" pitchFamily="18" charset="0"/>
                </a:rPr>
                <a:t>Low Concentration</a:t>
              </a:r>
            </a:p>
          </p:txBody>
        </p:sp>
        <p:sp>
          <p:nvSpPr>
            <p:cNvPr id="8" name="Rectangle 4"/>
            <p:cNvSpPr>
              <a:spLocks noChangeArrowheads="1"/>
            </p:cNvSpPr>
            <p:nvPr/>
          </p:nvSpPr>
          <p:spPr bwMode="auto">
            <a:xfrm>
              <a:off x="609600" y="5546725"/>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dirty="0">
                  <a:solidFill>
                    <a:srgbClr val="002060"/>
                  </a:solidFill>
                  <a:latin typeface="Times New Roman" panose="02020603050405020304" pitchFamily="18" charset="0"/>
                  <a:cs typeface="Times New Roman" panose="02020603050405020304" pitchFamily="18" charset="0"/>
                </a:rPr>
                <a:t>There is a concentration gradient because of the differences in concentration</a:t>
              </a:r>
            </a:p>
          </p:txBody>
        </p:sp>
        <p:cxnSp>
          <p:nvCxnSpPr>
            <p:cNvPr id="9" name="Straight Arrow Connector 8"/>
            <p:cNvCxnSpPr/>
            <p:nvPr/>
          </p:nvCxnSpPr>
          <p:spPr>
            <a:xfrm flipH="1" flipV="1">
              <a:off x="5715000" y="3733800"/>
              <a:ext cx="1606550" cy="1143000"/>
            </a:xfrm>
            <a:prstGeom prst="straightConnector1">
              <a:avLst/>
            </a:prstGeom>
            <a:ln w="38100">
              <a:solidFill>
                <a:schemeClr val="tx1">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10"/>
            <p:cNvSpPr>
              <a:spLocks noChangeArrowheads="1"/>
            </p:cNvSpPr>
            <p:nvPr/>
          </p:nvSpPr>
          <p:spPr bwMode="auto">
            <a:xfrm>
              <a:off x="6078538" y="4924425"/>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dirty="0">
                  <a:solidFill>
                    <a:srgbClr val="002060"/>
                  </a:solidFill>
                  <a:latin typeface="Times New Roman" panose="02020603050405020304" pitchFamily="18" charset="0"/>
                  <a:cs typeface="Times New Roman" panose="02020603050405020304" pitchFamily="18" charset="0"/>
                </a:rPr>
                <a:t>Concentration Gradient</a:t>
              </a:r>
            </a:p>
          </p:txBody>
        </p:sp>
      </p:grpSp>
    </p:spTree>
    <p:extLst>
      <p:ext uri="{BB962C8B-B14F-4D97-AF65-F5344CB8AC3E}">
        <p14:creationId xmlns:p14="http://schemas.microsoft.com/office/powerpoint/2010/main" val="3643181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9"/>
            <a:ext cx="8534399" cy="758951"/>
          </a:xfrm>
        </p:spPr>
        <p:txBody>
          <a:bodyPr/>
          <a:lstStyle/>
          <a:p>
            <a:pPr>
              <a:defRPr/>
            </a:pPr>
            <a:r>
              <a:rPr lang="en-US" sz="4800" dirty="0" smtClean="0">
                <a:solidFill>
                  <a:srgbClr val="002060"/>
                </a:solidFill>
                <a:latin typeface="Times New Roman" panose="02020603050405020304" pitchFamily="18" charset="0"/>
                <a:cs typeface="Times New Roman" panose="02020603050405020304" pitchFamily="18" charset="0"/>
              </a:rPr>
              <a:t>Down or Up Gradient?</a:t>
            </a:r>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8195" name="Rectangle 2"/>
          <p:cNvSpPr>
            <a:spLocks noChangeArrowheads="1"/>
          </p:cNvSpPr>
          <p:nvPr/>
        </p:nvSpPr>
        <p:spPr bwMode="auto">
          <a:xfrm>
            <a:off x="457200" y="1524000"/>
            <a:ext cx="8382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buFont typeface="Arial" charset="0"/>
              <a:buChar char="•"/>
            </a:pPr>
            <a:r>
              <a:rPr lang="en-US" altLang="en-US" sz="3200" dirty="0">
                <a:latin typeface="Times New Roman" panose="02020603050405020304" pitchFamily="18" charset="0"/>
                <a:cs typeface="Times New Roman" panose="02020603050405020304" pitchFamily="18" charset="0"/>
              </a:rPr>
              <a:t>Down a concentration gradient </a:t>
            </a:r>
          </a:p>
          <a:p>
            <a:pPr lvl="1" eaLnBrk="1" hangingPunct="1">
              <a:buFont typeface="Arial" charset="0"/>
              <a:buChar char="•"/>
            </a:pPr>
            <a:r>
              <a:rPr lang="en-US" altLang="en-US" sz="3200" u="sng" dirty="0">
                <a:latin typeface="Times New Roman" panose="02020603050405020304" pitchFamily="18" charset="0"/>
                <a:cs typeface="Times New Roman" panose="02020603050405020304" pitchFamily="18" charset="0"/>
              </a:rPr>
              <a:t>HIGH</a:t>
            </a:r>
            <a:r>
              <a:rPr lang="en-US" altLang="en-US" sz="3200" dirty="0">
                <a:latin typeface="Times New Roman" panose="02020603050405020304" pitchFamily="18" charset="0"/>
                <a:cs typeface="Times New Roman" panose="02020603050405020304" pitchFamily="18" charset="0"/>
              </a:rPr>
              <a:t> concentrated to </a:t>
            </a:r>
            <a:r>
              <a:rPr lang="en-US" altLang="en-US" sz="3200" u="sng" dirty="0">
                <a:latin typeface="Times New Roman" panose="02020603050405020304" pitchFamily="18" charset="0"/>
                <a:cs typeface="Times New Roman" panose="02020603050405020304" pitchFamily="18" charset="0"/>
              </a:rPr>
              <a:t>LOW</a:t>
            </a:r>
            <a:r>
              <a:rPr lang="en-US" altLang="en-US" sz="3200" dirty="0">
                <a:latin typeface="Times New Roman" panose="02020603050405020304" pitchFamily="18" charset="0"/>
                <a:cs typeface="Times New Roman" panose="02020603050405020304" pitchFamily="18" charset="0"/>
              </a:rPr>
              <a:t> concentrated </a:t>
            </a:r>
          </a:p>
          <a:p>
            <a:pPr lvl="1" eaLnBrk="1" hangingPunct="1">
              <a:buFont typeface="Arial" charset="0"/>
              <a:buChar char="•"/>
            </a:pPr>
            <a:r>
              <a:rPr lang="en-US" altLang="en-US" sz="3200" dirty="0">
                <a:latin typeface="Times New Roman" panose="02020603050405020304" pitchFamily="18" charset="0"/>
                <a:cs typeface="Times New Roman" panose="02020603050405020304" pitchFamily="18" charset="0"/>
              </a:rPr>
              <a:t>Happens automatically without any energy added</a:t>
            </a:r>
          </a:p>
          <a:p>
            <a:pPr lvl="1" eaLnBrk="1" hangingPunct="1">
              <a:buFont typeface="Arial" charset="0"/>
              <a:buChar char="•"/>
            </a:pPr>
            <a:r>
              <a:rPr lang="en-US" altLang="en-US" sz="3200" dirty="0">
                <a:latin typeface="Times New Roman" panose="02020603050405020304" pitchFamily="18" charset="0"/>
                <a:cs typeface="Times New Roman" panose="02020603050405020304" pitchFamily="18" charset="0"/>
              </a:rPr>
              <a:t>Sound familiar? (Diffusion)</a:t>
            </a:r>
          </a:p>
          <a:p>
            <a:pPr lvl="1" eaLnBrk="1" hangingPunct="1">
              <a:buFont typeface="Arial" charset="0"/>
              <a:buChar char="•"/>
            </a:pPr>
            <a:endParaRPr lang="en-US" altLang="en-US" sz="3200" dirty="0">
              <a:latin typeface="Times New Roman" panose="02020603050405020304" pitchFamily="18" charset="0"/>
              <a:cs typeface="Times New Roman" panose="02020603050405020304" pitchFamily="18" charset="0"/>
            </a:endParaRPr>
          </a:p>
          <a:p>
            <a:pPr eaLnBrk="1" hangingPunct="1">
              <a:buFont typeface="Arial" charset="0"/>
              <a:buChar char="•"/>
            </a:pPr>
            <a:r>
              <a:rPr lang="en-US" altLang="en-US" sz="3200" dirty="0">
                <a:latin typeface="Times New Roman" panose="02020603050405020304" pitchFamily="18" charset="0"/>
                <a:cs typeface="Times New Roman" panose="02020603050405020304" pitchFamily="18" charset="0"/>
              </a:rPr>
              <a:t>Up a concentration gradient</a:t>
            </a:r>
          </a:p>
          <a:p>
            <a:pPr lvl="1" eaLnBrk="1" hangingPunct="1">
              <a:buFont typeface="Arial" charset="0"/>
              <a:buChar char="•"/>
            </a:pPr>
            <a:r>
              <a:rPr lang="en-US" altLang="en-US" sz="3200" u="sng" dirty="0">
                <a:latin typeface="Times New Roman" panose="02020603050405020304" pitchFamily="18" charset="0"/>
                <a:cs typeface="Times New Roman" panose="02020603050405020304" pitchFamily="18" charset="0"/>
              </a:rPr>
              <a:t>LOW </a:t>
            </a:r>
            <a:r>
              <a:rPr lang="en-US" altLang="en-US" sz="3200" dirty="0">
                <a:latin typeface="Times New Roman" panose="02020603050405020304" pitchFamily="18" charset="0"/>
                <a:cs typeface="Times New Roman" panose="02020603050405020304" pitchFamily="18" charset="0"/>
              </a:rPr>
              <a:t>to </a:t>
            </a:r>
            <a:r>
              <a:rPr lang="en-US" altLang="en-US" sz="3200" u="sng" dirty="0">
                <a:latin typeface="Times New Roman" panose="02020603050405020304" pitchFamily="18" charset="0"/>
                <a:cs typeface="Times New Roman" panose="02020603050405020304" pitchFamily="18" charset="0"/>
              </a:rPr>
              <a:t>HIGH</a:t>
            </a:r>
            <a:r>
              <a:rPr lang="en-US" altLang="en-US" sz="3200" dirty="0">
                <a:latin typeface="Times New Roman" panose="02020603050405020304" pitchFamily="18" charset="0"/>
                <a:cs typeface="Times New Roman" panose="02020603050405020304" pitchFamily="18" charset="0"/>
              </a:rPr>
              <a:t> concentration</a:t>
            </a:r>
          </a:p>
          <a:p>
            <a:pPr lvl="1" eaLnBrk="1" hangingPunct="1">
              <a:buFont typeface="Arial" charset="0"/>
              <a:buChar char="•"/>
            </a:pPr>
            <a:r>
              <a:rPr lang="en-US" altLang="en-US" sz="3200" dirty="0">
                <a:latin typeface="Times New Roman" panose="02020603050405020304" pitchFamily="18" charset="0"/>
                <a:cs typeface="Times New Roman" panose="02020603050405020304" pitchFamily="18" charset="0"/>
              </a:rPr>
              <a:t>Requires energy</a:t>
            </a:r>
          </a:p>
        </p:txBody>
      </p:sp>
      <p:sp>
        <p:nvSpPr>
          <p:cNvPr id="3" name="Up Arrow 2"/>
          <p:cNvSpPr/>
          <p:nvPr/>
        </p:nvSpPr>
        <p:spPr>
          <a:xfrm>
            <a:off x="4080681" y="5629215"/>
            <a:ext cx="762000"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Up Arrow 4"/>
          <p:cNvSpPr/>
          <p:nvPr/>
        </p:nvSpPr>
        <p:spPr>
          <a:xfrm flipV="1">
            <a:off x="5943600" y="3200400"/>
            <a:ext cx="762000"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52453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002060"/>
                </a:solidFill>
              </a:rPr>
              <a:t>Diffusion and Cells</a:t>
            </a:r>
            <a:endParaRPr lang="en-US" sz="4800" dirty="0">
              <a:solidFill>
                <a:srgbClr val="002060"/>
              </a:solidFill>
            </a:endParaRPr>
          </a:p>
        </p:txBody>
      </p:sp>
      <p:sp>
        <p:nvSpPr>
          <p:cNvPr id="9219" name="Rectangle 2"/>
          <p:cNvSpPr>
            <a:spLocks noChangeArrowheads="1"/>
          </p:cNvSpPr>
          <p:nvPr/>
        </p:nvSpPr>
        <p:spPr bwMode="auto">
          <a:xfrm>
            <a:off x="184245" y="149443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indent="0" eaLnBrk="1" hangingPunct="1"/>
            <a:r>
              <a:rPr lang="en-US" altLang="en-US" sz="2800" b="1" u="sng" dirty="0" smtClean="0">
                <a:solidFill>
                  <a:srgbClr val="FF0000"/>
                </a:solidFill>
              </a:rPr>
              <a:t>Diffusion</a:t>
            </a:r>
            <a:r>
              <a:rPr lang="en-US" altLang="en-US" sz="2800" dirty="0" smtClean="0"/>
              <a:t>: </a:t>
            </a:r>
            <a:r>
              <a:rPr lang="en-US" altLang="en-US" sz="2800" dirty="0"/>
              <a:t>nutrients and materials through </a:t>
            </a:r>
            <a:r>
              <a:rPr lang="en-US" altLang="en-US" sz="2800" dirty="0" smtClean="0"/>
              <a:t>the </a:t>
            </a:r>
            <a:r>
              <a:rPr lang="en-US" altLang="en-US" sz="2800" dirty="0"/>
              <a:t>cell</a:t>
            </a:r>
          </a:p>
        </p:txBody>
      </p:sp>
      <p:pic>
        <p:nvPicPr>
          <p:cNvPr id="9220" name="Picture 2" descr="http://www.mrcorfe.com/KS4/Edexcel/Biology/B2-1-LivingCells/images/Diffusion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67000"/>
            <a:ext cx="3810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p:cNvSpPr>
            <a:spLocks noChangeArrowheads="1"/>
          </p:cNvSpPr>
          <p:nvPr/>
        </p:nvSpPr>
        <p:spPr bwMode="auto">
          <a:xfrm>
            <a:off x="1903863" y="6466895"/>
            <a:ext cx="7086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z="800" dirty="0"/>
              <a:t>http://www.mrcorfe.com/KS4/Edexcel/Biology/B2-1-LivingCells/images/DiffusionCell.jpg</a:t>
            </a:r>
          </a:p>
        </p:txBody>
      </p:sp>
    </p:spTree>
    <p:extLst>
      <p:ext uri="{BB962C8B-B14F-4D97-AF65-F5344CB8AC3E}">
        <p14:creationId xmlns:p14="http://schemas.microsoft.com/office/powerpoint/2010/main" val="193106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What determines the rate of diffusion?</a:t>
            </a:r>
            <a:endParaRPr lang="en-US" sz="3200" dirty="0" smtClean="0"/>
          </a:p>
          <a:p>
            <a:r>
              <a:rPr lang="en-US" sz="3200" dirty="0" smtClean="0"/>
              <a:t>Difference in concentration (concentration gradient)</a:t>
            </a:r>
          </a:p>
          <a:p>
            <a:pPr lvl="1"/>
            <a:r>
              <a:rPr lang="en-US" sz="3200" dirty="0" smtClean="0"/>
              <a:t>Bigger difference in concentration means faster diffusion</a:t>
            </a:r>
          </a:p>
          <a:p>
            <a:r>
              <a:rPr lang="en-US" sz="3200" dirty="0" smtClean="0"/>
              <a:t>Temperature</a:t>
            </a:r>
          </a:p>
          <a:p>
            <a:pPr lvl="1"/>
            <a:r>
              <a:rPr lang="en-US" sz="3200" dirty="0" smtClean="0"/>
              <a:t>Higher temperature means faster diffusion because molecules have more energy and are moving faster.</a:t>
            </a:r>
          </a:p>
        </p:txBody>
      </p:sp>
      <p:sp>
        <p:nvSpPr>
          <p:cNvPr id="3" name="Title 2"/>
          <p:cNvSpPr>
            <a:spLocks noGrp="1"/>
          </p:cNvSpPr>
          <p:nvPr>
            <p:ph type="title"/>
          </p:nvPr>
        </p:nvSpPr>
        <p:spPr/>
        <p:txBody>
          <a:bodyPr/>
          <a:lstStyle/>
          <a:p>
            <a:r>
              <a:rPr lang="en-US" sz="3600" dirty="0" smtClean="0"/>
              <a:t>Diffusion and Osmosis</a:t>
            </a:r>
            <a:endParaRPr lang="en-US" sz="3600" dirty="0"/>
          </a:p>
        </p:txBody>
      </p:sp>
    </p:spTree>
    <p:extLst>
      <p:ext uri="{BB962C8B-B14F-4D97-AF65-F5344CB8AC3E}">
        <p14:creationId xmlns:p14="http://schemas.microsoft.com/office/powerpoint/2010/main" val="382846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1752" y="76200"/>
            <a:ext cx="8534399" cy="1066800"/>
          </a:xfrm>
        </p:spPr>
        <p:txBody>
          <a:bodyPr/>
          <a:lstStyle/>
          <a:p>
            <a:pPr eaLnBrk="1" hangingPunct="1">
              <a:defRPr/>
            </a:pPr>
            <a:r>
              <a:rPr lang="en-US" sz="3200" dirty="0" smtClean="0">
                <a:solidFill>
                  <a:srgbClr val="002060"/>
                </a:solidFill>
                <a:latin typeface="Times New Roman" panose="02020603050405020304" pitchFamily="18" charset="0"/>
                <a:cs typeface="Times New Roman" panose="02020603050405020304" pitchFamily="18" charset="0"/>
              </a:rPr>
              <a:t>Define Osmosis</a:t>
            </a:r>
            <a:br>
              <a:rPr lang="en-US" sz="3200" dirty="0" smtClean="0">
                <a:solidFill>
                  <a:srgbClr val="002060"/>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diffusion of </a:t>
            </a:r>
            <a:r>
              <a:rPr lang="en-US" sz="2400" i="1" u="sng" dirty="0">
                <a:latin typeface="Times New Roman" panose="02020603050405020304" pitchFamily="18" charset="0"/>
                <a:cs typeface="Times New Roman" panose="02020603050405020304" pitchFamily="18" charset="0"/>
              </a:rPr>
              <a:t>water</a:t>
            </a:r>
            <a:r>
              <a:rPr lang="en-US" sz="2400" dirty="0">
                <a:latin typeface="Times New Roman" panose="02020603050405020304" pitchFamily="18" charset="0"/>
                <a:cs typeface="Times New Roman" panose="02020603050405020304" pitchFamily="18" charset="0"/>
              </a:rPr>
              <a:t> across a </a:t>
            </a:r>
            <a:r>
              <a:rPr lang="en-US" sz="2400" b="1" u="sng" dirty="0">
                <a:solidFill>
                  <a:srgbClr val="FF0000"/>
                </a:solidFill>
                <a:latin typeface="Times New Roman" panose="02020603050405020304" pitchFamily="18" charset="0"/>
                <a:cs typeface="Times New Roman" panose="02020603050405020304" pitchFamily="18" charset="0"/>
              </a:rPr>
              <a:t>selectively permeable </a:t>
            </a:r>
            <a:r>
              <a:rPr lang="en-US" sz="2400" b="1" i="1" u="sng" dirty="0">
                <a:solidFill>
                  <a:srgbClr val="FF0000"/>
                </a:solidFill>
                <a:latin typeface="Times New Roman" panose="02020603050405020304" pitchFamily="18" charset="0"/>
                <a:cs typeface="Times New Roman" panose="02020603050405020304" pitchFamily="18" charset="0"/>
              </a:rPr>
              <a:t>membrane</a:t>
            </a:r>
            <a:endParaRPr lang="en-US" sz="2400" dirty="0" smtClean="0">
              <a:solidFill>
                <a:srgbClr val="002060"/>
              </a:solidFill>
              <a:latin typeface="Times New Roman" panose="02020603050405020304" pitchFamily="18" charset="0"/>
              <a:cs typeface="Times New Roman" panose="02020603050405020304" pitchFamily="18" charset="0"/>
            </a:endParaRPr>
          </a:p>
        </p:txBody>
      </p:sp>
      <p:sp>
        <p:nvSpPr>
          <p:cNvPr id="36867" name="Rectangle 3"/>
          <p:cNvSpPr>
            <a:spLocks noGrp="1" noChangeArrowheads="1"/>
          </p:cNvSpPr>
          <p:nvPr>
            <p:ph type="body" idx="1"/>
          </p:nvPr>
        </p:nvSpPr>
        <p:spPr>
          <a:xfrm>
            <a:off x="152400" y="1371600"/>
            <a:ext cx="8991600" cy="4530725"/>
          </a:xfrm>
        </p:spPr>
        <p:txBody>
          <a:bodyPr/>
          <a:lstStyle/>
          <a:p>
            <a:pPr>
              <a:lnSpc>
                <a:spcPct val="90000"/>
              </a:lnSpc>
              <a:defRPr/>
            </a:pPr>
            <a:r>
              <a:rPr lang="en-US" sz="2400" b="1" dirty="0" smtClean="0">
                <a:latin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cs typeface="Times New Roman" panose="02020603050405020304" pitchFamily="18" charset="0"/>
              </a:rPr>
              <a:t>WATER </a:t>
            </a:r>
            <a:r>
              <a:rPr lang="en-US" sz="2400" b="1" dirty="0" smtClean="0">
                <a:latin typeface="Times New Roman" panose="02020603050405020304" pitchFamily="18" charset="0"/>
                <a:cs typeface="Times New Roman" panose="02020603050405020304" pitchFamily="18" charset="0"/>
              </a:rPr>
              <a:t>moves from a high concentration of water (less salt or sugar dissolved in it) to a low concentration of water </a:t>
            </a:r>
          </a:p>
          <a:p>
            <a:pPr eaLnBrk="1" hangingPunct="1">
              <a:lnSpc>
                <a:spcPct val="90000"/>
              </a:lnSpc>
              <a:defRPr/>
            </a:pPr>
            <a:r>
              <a:rPr lang="en-US" sz="2400" b="1" dirty="0" smtClean="0">
                <a:latin typeface="Times New Roman" panose="02020603050405020304" pitchFamily="18" charset="0"/>
                <a:cs typeface="Times New Roman" panose="02020603050405020304" pitchFamily="18" charset="0"/>
              </a:rPr>
              <a:t>So water has to cross a selectively permeable membrane from a dilute solution to a concentrated solution</a:t>
            </a:r>
            <a:endParaRPr lang="en-US" sz="2400" dirty="0" smtClean="0">
              <a:latin typeface="Times New Roman" panose="02020603050405020304" pitchFamily="18" charset="0"/>
              <a:cs typeface="Times New Roman" panose="02020603050405020304" pitchFamily="18" charset="0"/>
            </a:endParaRPr>
          </a:p>
          <a:p>
            <a:pPr eaLnBrk="1" hangingPunct="1">
              <a:lnSpc>
                <a:spcPct val="90000"/>
              </a:lnSpc>
              <a:buFont typeface="Wingdings" pitchFamily="2" charset="2"/>
              <a:buNone/>
              <a:defRPr/>
            </a:pPr>
            <a:endParaRPr lang="en-US" sz="2400" dirty="0" smtClean="0">
              <a:latin typeface="Times New Roman" panose="02020603050405020304" pitchFamily="18" charset="0"/>
              <a:cs typeface="Times New Roman" panose="02020603050405020304" pitchFamily="18" charset="0"/>
            </a:endParaRP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26391"/>
            <a:ext cx="7353772"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2"/>
          <p:cNvSpPr>
            <a:spLocks noChangeArrowheads="1"/>
          </p:cNvSpPr>
          <p:nvPr/>
        </p:nvSpPr>
        <p:spPr bwMode="auto">
          <a:xfrm>
            <a:off x="2209800" y="66294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z="800"/>
              <a:t>http://www.lucasbrouwers.nl/blog/wp-content/uploads/2009/11/Osmosis.jpg</a:t>
            </a:r>
          </a:p>
        </p:txBody>
      </p:sp>
    </p:spTree>
    <p:extLst>
      <p:ext uri="{BB962C8B-B14F-4D97-AF65-F5344CB8AC3E}">
        <p14:creationId xmlns:p14="http://schemas.microsoft.com/office/powerpoint/2010/main" val="351944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495300" y="-304800"/>
            <a:ext cx="8229600" cy="1371599"/>
          </a:xfrm>
        </p:spPr>
        <p:txBody>
          <a:bodyPr/>
          <a:lstStyle/>
          <a:p>
            <a:pPr eaLnBrk="1" hangingPunct="1">
              <a:defRPr/>
            </a:pPr>
            <a:r>
              <a:rPr lang="en-US" sz="4000" dirty="0" smtClean="0">
                <a:solidFill>
                  <a:srgbClr val="002060"/>
                </a:solidFill>
                <a:latin typeface="Times New Roman" panose="02020603050405020304" pitchFamily="18" charset="0"/>
                <a:cs typeface="Times New Roman" panose="02020603050405020304" pitchFamily="18" charset="0"/>
              </a:rPr>
              <a:t>Osmosis in Cells</a:t>
            </a:r>
          </a:p>
        </p:txBody>
      </p:sp>
      <p:sp>
        <p:nvSpPr>
          <p:cNvPr id="39941" name="Rectangle 5"/>
          <p:cNvSpPr>
            <a:spLocks noGrp="1" noChangeArrowheads="1"/>
          </p:cNvSpPr>
          <p:nvPr>
            <p:ph type="body" sz="half" idx="1"/>
          </p:nvPr>
        </p:nvSpPr>
        <p:spPr>
          <a:xfrm>
            <a:off x="152400" y="1381125"/>
            <a:ext cx="8534400" cy="4530725"/>
          </a:xfrm>
        </p:spPr>
        <p:txBody>
          <a:bodyPr/>
          <a:lstStyle/>
          <a:p>
            <a:pPr eaLnBrk="1" hangingPunct="1">
              <a:lnSpc>
                <a:spcPct val="90000"/>
              </a:lnSpc>
              <a:defRPr/>
            </a:pPr>
            <a:r>
              <a:rPr lang="en-US" sz="3200" dirty="0" smtClean="0">
                <a:latin typeface="Times New Roman" panose="02020603050405020304" pitchFamily="18" charset="0"/>
                <a:cs typeface="Times New Roman" panose="02020603050405020304" pitchFamily="18" charset="0"/>
              </a:rPr>
              <a:t>Affects </a:t>
            </a:r>
            <a:r>
              <a:rPr lang="en-US" sz="3200" dirty="0">
                <a:latin typeface="Times New Roman" panose="02020603050405020304" pitchFamily="18" charset="0"/>
                <a:cs typeface="Times New Roman" panose="02020603050405020304" pitchFamily="18" charset="0"/>
              </a:rPr>
              <a:t>the size and shape of cells, </a:t>
            </a:r>
            <a:r>
              <a:rPr lang="en-US" sz="3200" dirty="0" smtClean="0">
                <a:latin typeface="Times New Roman" panose="02020603050405020304" pitchFamily="18" charset="0"/>
                <a:cs typeface="Times New Roman" panose="02020603050405020304" pitchFamily="18" charset="0"/>
              </a:rPr>
              <a:t>by the amount of water/solutes </a:t>
            </a:r>
            <a:r>
              <a:rPr lang="en-US" sz="3200" dirty="0">
                <a:latin typeface="Times New Roman" panose="02020603050405020304" pitchFamily="18" charset="0"/>
                <a:cs typeface="Times New Roman" panose="02020603050405020304" pitchFamily="18" charset="0"/>
              </a:rPr>
              <a:t>across the membrane. </a:t>
            </a:r>
            <a:endParaRPr lang="en-US" sz="3200" dirty="0" smtClean="0">
              <a:latin typeface="Times New Roman" panose="02020603050405020304" pitchFamily="18" charset="0"/>
              <a:cs typeface="Times New Roman" panose="02020603050405020304" pitchFamily="18" charset="0"/>
            </a:endParaRPr>
          </a:p>
          <a:p>
            <a:pPr eaLnBrk="1" hangingPunct="1">
              <a:lnSpc>
                <a:spcPct val="90000"/>
              </a:lnSpc>
              <a:defRPr/>
            </a:pPr>
            <a:r>
              <a:rPr lang="en-US" sz="3200" dirty="0" smtClean="0">
                <a:latin typeface="Times New Roman" panose="02020603050405020304" pitchFamily="18" charset="0"/>
                <a:cs typeface="Times New Roman" panose="02020603050405020304" pitchFamily="18" charset="0"/>
              </a:rPr>
              <a:t>Gain/loss "pressure</a:t>
            </a:r>
            <a:r>
              <a:rPr lang="en-US" sz="3200" dirty="0">
                <a:latin typeface="Times New Roman" panose="02020603050405020304" pitchFamily="18" charset="0"/>
                <a:cs typeface="Times New Roman" panose="02020603050405020304" pitchFamily="18" charset="0"/>
              </a:rPr>
              <a:t>" like miniature </a:t>
            </a:r>
            <a:r>
              <a:rPr lang="en-US" sz="3200" dirty="0" smtClean="0">
                <a:latin typeface="Times New Roman" panose="02020603050405020304" pitchFamily="18" charset="0"/>
                <a:cs typeface="Times New Roman" panose="02020603050405020304" pitchFamily="18" charset="0"/>
              </a:rPr>
              <a:t>balloons.</a:t>
            </a:r>
          </a:p>
          <a:p>
            <a:pPr>
              <a:lnSpc>
                <a:spcPct val="90000"/>
              </a:lnSpc>
              <a:defRPr/>
            </a:pPr>
            <a:r>
              <a:rPr lang="en-US" sz="3200" b="1" u="sng" dirty="0">
                <a:solidFill>
                  <a:srgbClr val="FF0000"/>
                </a:solidFill>
                <a:latin typeface="Times New Roman" panose="02020603050405020304" pitchFamily="18" charset="0"/>
                <a:cs typeface="Times New Roman" panose="02020603050405020304" pitchFamily="18" charset="0"/>
              </a:rPr>
              <a:t>Solute</a:t>
            </a:r>
            <a:r>
              <a:rPr lang="en-US" sz="3200" dirty="0">
                <a:latin typeface="Times New Roman" panose="02020603050405020304" pitchFamily="18" charset="0"/>
                <a:cs typeface="Times New Roman" panose="02020603050405020304" pitchFamily="18" charset="0"/>
              </a:rPr>
              <a:t>:  dissolved substance: a substance dissolved in another substance</a:t>
            </a:r>
          </a:p>
          <a:p>
            <a:pPr eaLnBrk="1" hangingPunct="1">
              <a:lnSpc>
                <a:spcPct val="90000"/>
              </a:lnSpc>
              <a:defRPr/>
            </a:pPr>
            <a:r>
              <a:rPr lang="en-US" sz="3200" dirty="0" smtClean="0">
                <a:latin typeface="Times New Roman" panose="02020603050405020304" pitchFamily="18" charset="0"/>
                <a:cs typeface="Times New Roman" panose="02020603050405020304" pitchFamily="18" charset="0"/>
              </a:rPr>
              <a:t>Hypertonic: kids are hyper kick them out</a:t>
            </a:r>
          </a:p>
          <a:p>
            <a:pPr eaLnBrk="1" hangingPunct="1">
              <a:lnSpc>
                <a:spcPct val="90000"/>
              </a:lnSpc>
              <a:defRPr/>
            </a:pPr>
            <a:r>
              <a:rPr lang="en-US" sz="3200" dirty="0" smtClean="0">
                <a:latin typeface="Times New Roman" panose="02020603050405020304" pitchFamily="18" charset="0"/>
                <a:cs typeface="Times New Roman" panose="02020603050405020304" pitchFamily="18" charset="0"/>
              </a:rPr>
              <a:t>Hypotonic: “hypo” prefix means under</a:t>
            </a:r>
          </a:p>
          <a:p>
            <a:pPr eaLnBrk="1" hangingPunct="1">
              <a:lnSpc>
                <a:spcPct val="90000"/>
              </a:lnSpc>
              <a:defRPr/>
            </a:pPr>
            <a:r>
              <a:rPr lang="en-US" sz="3200" dirty="0" smtClean="0">
                <a:latin typeface="Times New Roman" panose="02020603050405020304" pitchFamily="18" charset="0"/>
                <a:cs typeface="Times New Roman" panose="02020603050405020304" pitchFamily="18" charset="0"/>
              </a:rPr>
              <a:t>Isotonic:  “</a:t>
            </a:r>
            <a:r>
              <a:rPr lang="en-US" sz="3200" dirty="0" err="1" smtClean="0">
                <a:latin typeface="Times New Roman" panose="02020603050405020304" pitchFamily="18" charset="0"/>
                <a:cs typeface="Times New Roman" panose="02020603050405020304" pitchFamily="18" charset="0"/>
              </a:rPr>
              <a:t>iso</a:t>
            </a:r>
            <a:r>
              <a:rPr lang="en-US" sz="3200" dirty="0" smtClean="0">
                <a:latin typeface="Times New Roman" panose="02020603050405020304" pitchFamily="18" charset="0"/>
                <a:cs typeface="Times New Roman" panose="02020603050405020304" pitchFamily="18" charset="0"/>
              </a:rPr>
              <a:t>” prefix means equal</a:t>
            </a:r>
          </a:p>
        </p:txBody>
      </p:sp>
    </p:spTree>
    <p:extLst>
      <p:ext uri="{BB962C8B-B14F-4D97-AF65-F5344CB8AC3E}">
        <p14:creationId xmlns:p14="http://schemas.microsoft.com/office/powerpoint/2010/main" val="1588920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2430</TotalTime>
  <Words>908</Words>
  <Application>Microsoft Office PowerPoint</Application>
  <PresentationFormat>On-screen Show (4:3)</PresentationFormat>
  <Paragraphs>117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How Cells Exchange Molecules</vt:lpstr>
      <vt:lpstr>Define Diffusion</vt:lpstr>
      <vt:lpstr>Example of Diffusion.</vt:lpstr>
      <vt:lpstr>Concentration Gradient</vt:lpstr>
      <vt:lpstr>Down or Up Gradient?</vt:lpstr>
      <vt:lpstr>Diffusion and Cells</vt:lpstr>
      <vt:lpstr>Diffusion and Osmosis</vt:lpstr>
      <vt:lpstr>Define Osmosis The diffusion of water across a selectively permeable membrane</vt:lpstr>
      <vt:lpstr>Osmosis in Cells</vt:lpstr>
      <vt:lpstr>Osmosis in Cells</vt:lpstr>
      <vt:lpstr>Define Selectively Permeable Membrane</vt:lpstr>
      <vt:lpstr>Why Are Osmosis &amp; Diffusion Important?</vt:lpstr>
      <vt:lpstr>Active versus Passive Transport</vt:lpstr>
      <vt:lpstr>Active versus Passive Transport</vt:lpstr>
      <vt:lpstr>Active versus Passive Transport</vt:lpstr>
      <vt:lpstr>PowerPoint Presentation</vt:lpstr>
      <vt:lpstr>Active Transport</vt:lpstr>
      <vt:lpstr>PowerPoint Presentation</vt:lpstr>
      <vt:lpstr>Cell Model Results</vt:lpstr>
      <vt:lpstr>Process &amp; Procedure #5</vt:lpstr>
      <vt:lpstr>PowerPoint Presentation</vt:lpstr>
      <vt:lpstr>Reflect &amp; Connect</vt:lpstr>
      <vt:lpstr>Reflect &amp; Connect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Tiffany L</dc:creator>
  <cp:lastModifiedBy>knowles, kevin</cp:lastModifiedBy>
  <cp:revision>92</cp:revision>
  <cp:lastPrinted>2014-02-28T18:10:57Z</cp:lastPrinted>
  <dcterms:modified xsi:type="dcterms:W3CDTF">2014-10-07T21:26:19Z</dcterms:modified>
</cp:coreProperties>
</file>